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4" r:id="rId2"/>
    <p:sldMasterId id="2147483686" r:id="rId3"/>
  </p:sldMasterIdLst>
  <p:notesMasterIdLst>
    <p:notesMasterId r:id="rId31"/>
  </p:notesMasterIdLst>
  <p:handoutMasterIdLst>
    <p:handoutMasterId r:id="rId32"/>
  </p:handoutMasterIdLst>
  <p:sldIdLst>
    <p:sldId id="282" r:id="rId4"/>
    <p:sldId id="256" r:id="rId5"/>
    <p:sldId id="286" r:id="rId6"/>
    <p:sldId id="258" r:id="rId7"/>
    <p:sldId id="257" r:id="rId8"/>
    <p:sldId id="287" r:id="rId9"/>
    <p:sldId id="267" r:id="rId10"/>
    <p:sldId id="268" r:id="rId11"/>
    <p:sldId id="269" r:id="rId12"/>
    <p:sldId id="270" r:id="rId13"/>
    <p:sldId id="288" r:id="rId14"/>
    <p:sldId id="272" r:id="rId15"/>
    <p:sldId id="271" r:id="rId16"/>
    <p:sldId id="274" r:id="rId17"/>
    <p:sldId id="273" r:id="rId18"/>
    <p:sldId id="289" r:id="rId19"/>
    <p:sldId id="285" r:id="rId20"/>
    <p:sldId id="275" r:id="rId21"/>
    <p:sldId id="290" r:id="rId22"/>
    <p:sldId id="278" r:id="rId23"/>
    <p:sldId id="276" r:id="rId24"/>
    <p:sldId id="291" r:id="rId25"/>
    <p:sldId id="279" r:id="rId26"/>
    <p:sldId id="277" r:id="rId27"/>
    <p:sldId id="280" r:id="rId28"/>
    <p:sldId id="281" r:id="rId29"/>
    <p:sldId id="283" r:id="rId30"/>
  </p:sldIdLst>
  <p:sldSz cx="9144000" cy="6858000" type="screen4x3"/>
  <p:notesSz cx="6858000" cy="9144000"/>
  <p:defaultTex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2205" autoAdjust="0"/>
    <p:restoredTop sz="81317" autoAdjust="0"/>
  </p:normalViewPr>
  <p:slideViewPr>
    <p:cSldViewPr snapToGrid="0">
      <p:cViewPr varScale="1">
        <p:scale>
          <a:sx n="61" d="100"/>
          <a:sy n="61" d="100"/>
        </p:scale>
        <p:origin x="1272" y="48"/>
      </p:cViewPr>
      <p:guideLst>
        <p:guide orient="horz" pos="2160"/>
        <p:guide pos="2880"/>
      </p:guideLst>
    </p:cSldViewPr>
  </p:slideViewPr>
  <p:notesTextViewPr>
    <p:cViewPr>
      <p:scale>
        <a:sx n="3" d="2"/>
        <a:sy n="3" d="2"/>
      </p:scale>
      <p:origin x="0" y="0"/>
    </p:cViewPr>
  </p:notesTextViewPr>
  <p:notesViewPr>
    <p:cSldViewPr snapToGrid="0">
      <p:cViewPr varScale="1">
        <p:scale>
          <a:sx n="90" d="100"/>
          <a:sy n="90" d="100"/>
        </p:scale>
        <p:origin x="3696" y="7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viewProps" Target="view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handoutMaster" Target="handoutMasters/handoutMaster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tableStyles" Target="tableStyle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notesMaster" Target="notesMasters/notesMaster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d-ID"/>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A0DD337-6DA0-443D-B66A-851E4657E454}" type="datetimeFigureOut">
              <a:rPr lang="id-ID" smtClean="0"/>
              <a:t>29/06/2019</a:t>
            </a:fld>
            <a:endParaRPr lang="id-ID"/>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id-ID"/>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C866E5B-5AB9-40A0-ACF2-7BF32295F0B3}" type="slidenum">
              <a:rPr lang="id-ID" smtClean="0"/>
              <a:t>‹#›</a:t>
            </a:fld>
            <a:endParaRPr lang="id-ID"/>
          </a:p>
        </p:txBody>
      </p:sp>
    </p:spTree>
    <p:extLst>
      <p:ext uri="{BB962C8B-B14F-4D97-AF65-F5344CB8AC3E}">
        <p14:creationId xmlns:p14="http://schemas.microsoft.com/office/powerpoint/2010/main" val="148850601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d-ID"/>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7ABA3FA-A0AA-4211-8CAF-F15B104CC6F9}" type="datetimeFigureOut">
              <a:rPr lang="id-ID" smtClean="0"/>
              <a:t>29/06/2019</a:t>
            </a:fld>
            <a:endParaRPr lang="id-ID"/>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id-ID"/>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id-ID"/>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d-ID"/>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F48818C-C5E6-444A-A9F7-917A97CA3904}" type="slidenum">
              <a:rPr lang="id-ID" smtClean="0"/>
              <a:t>‹#›</a:t>
            </a:fld>
            <a:endParaRPr lang="id-ID"/>
          </a:p>
        </p:txBody>
      </p:sp>
    </p:spTree>
    <p:extLst>
      <p:ext uri="{BB962C8B-B14F-4D97-AF65-F5344CB8AC3E}">
        <p14:creationId xmlns:p14="http://schemas.microsoft.com/office/powerpoint/2010/main" val="21172067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d-ID"/>
          </a:p>
        </p:txBody>
      </p:sp>
      <p:sp>
        <p:nvSpPr>
          <p:cNvPr id="4" name="Slide Number Placeholder 3"/>
          <p:cNvSpPr>
            <a:spLocks noGrp="1"/>
          </p:cNvSpPr>
          <p:nvPr>
            <p:ph type="sldNum" sz="quarter" idx="10"/>
          </p:nvPr>
        </p:nvSpPr>
        <p:spPr/>
        <p:txBody>
          <a:bodyPr/>
          <a:lstStyle/>
          <a:p>
            <a:fld id="{CF48818C-C5E6-444A-A9F7-917A97CA3904}" type="slidenum">
              <a:rPr lang="id-ID" smtClean="0"/>
              <a:t>3</a:t>
            </a:fld>
            <a:endParaRPr lang="id-ID"/>
          </a:p>
        </p:txBody>
      </p:sp>
    </p:spTree>
    <p:extLst>
      <p:ext uri="{BB962C8B-B14F-4D97-AF65-F5344CB8AC3E}">
        <p14:creationId xmlns:p14="http://schemas.microsoft.com/office/powerpoint/2010/main" val="30834456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d-ID" dirty="0"/>
          </a:p>
        </p:txBody>
      </p:sp>
      <p:sp>
        <p:nvSpPr>
          <p:cNvPr id="4" name="Slide Number Placeholder 3"/>
          <p:cNvSpPr>
            <a:spLocks noGrp="1"/>
          </p:cNvSpPr>
          <p:nvPr>
            <p:ph type="sldNum" sz="quarter" idx="10"/>
          </p:nvPr>
        </p:nvSpPr>
        <p:spPr/>
        <p:txBody>
          <a:bodyPr/>
          <a:lstStyle/>
          <a:p>
            <a:fld id="{CF48818C-C5E6-444A-A9F7-917A97CA3904}" type="slidenum">
              <a:rPr lang="id-ID" smtClean="0"/>
              <a:t>20</a:t>
            </a:fld>
            <a:endParaRPr lang="id-ID"/>
          </a:p>
        </p:txBody>
      </p:sp>
    </p:spTree>
    <p:extLst>
      <p:ext uri="{BB962C8B-B14F-4D97-AF65-F5344CB8AC3E}">
        <p14:creationId xmlns:p14="http://schemas.microsoft.com/office/powerpoint/2010/main" val="26354155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d-ID" dirty="0" smtClean="0"/>
              <a:t>Analisis keranjang belanja adalah teknik pemodelan yang didasarkan pada teori bahwa jika kita  membeli grup item tertentu, kita lebih cenderung membeli grup item lain.</a:t>
            </a:r>
            <a:endParaRPr lang="id-ID" dirty="0"/>
          </a:p>
        </p:txBody>
      </p:sp>
      <p:sp>
        <p:nvSpPr>
          <p:cNvPr id="4" name="Slide Number Placeholder 3"/>
          <p:cNvSpPr>
            <a:spLocks noGrp="1"/>
          </p:cNvSpPr>
          <p:nvPr>
            <p:ph type="sldNum" sz="quarter" idx="10"/>
          </p:nvPr>
        </p:nvSpPr>
        <p:spPr/>
        <p:txBody>
          <a:bodyPr/>
          <a:lstStyle/>
          <a:p>
            <a:fld id="{CF48818C-C5E6-444A-A9F7-917A97CA3904}" type="slidenum">
              <a:rPr lang="id-ID" smtClean="0"/>
              <a:t>21</a:t>
            </a:fld>
            <a:endParaRPr lang="id-ID"/>
          </a:p>
        </p:txBody>
      </p:sp>
    </p:spTree>
    <p:extLst>
      <p:ext uri="{BB962C8B-B14F-4D97-AF65-F5344CB8AC3E}">
        <p14:creationId xmlns:p14="http://schemas.microsoft.com/office/powerpoint/2010/main" val="15435477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id-ID" dirty="0" smtClean="0"/>
              <a:t>Reduksi Dimensi dan / atau pemilihan fitur memainkan peran besar dalam hal ini dengan mengurangi redundan fitur untuk membuat klasifikasi lebih mudah.</a:t>
            </a:r>
          </a:p>
          <a:p>
            <a:pPr marL="228600" indent="-228600">
              <a:buAutoNum type="arabicPeriod"/>
            </a:pPr>
            <a:r>
              <a:rPr lang="id-ID" dirty="0" smtClean="0"/>
              <a:t>Analisis keranjang belanja adalah teknik pemodelan yang didasarkan pada teori bahwa jika Anda membeli tertentu grup item, Anda lebih cenderung membeli grup item lain.</a:t>
            </a:r>
          </a:p>
          <a:p>
            <a:pPr marL="228600" indent="-228600">
              <a:buAutoNum type="arabicPeriod"/>
            </a:pPr>
            <a:r>
              <a:rPr lang="id-ID" dirty="0" smtClean="0"/>
              <a:t>Estimasi kepadatan adalah konsep yang sangat sederhana yang sebagian besar digunakan untuk mengeksplorasi data temukan beberapa struktur di dalamnya.</a:t>
            </a:r>
          </a:p>
          <a:p>
            <a:pPr marL="228600" indent="-228600">
              <a:buAutoNum type="arabicPeriod"/>
            </a:pPr>
            <a:r>
              <a:rPr lang="id-ID" dirty="0" smtClean="0"/>
              <a:t>Clustering dianggap sebagai salah satu pembelajaran mesin tanpa pengawasan yang paling populer teknik yang digunakan untuk mengelompokkan titik data atau objek yang serupa.</a:t>
            </a:r>
            <a:endParaRPr lang="id-ID" dirty="0"/>
          </a:p>
        </p:txBody>
      </p:sp>
      <p:sp>
        <p:nvSpPr>
          <p:cNvPr id="4" name="Slide Number Placeholder 3"/>
          <p:cNvSpPr>
            <a:spLocks noGrp="1"/>
          </p:cNvSpPr>
          <p:nvPr>
            <p:ph type="sldNum" sz="quarter" idx="10"/>
          </p:nvPr>
        </p:nvSpPr>
        <p:spPr/>
        <p:txBody>
          <a:bodyPr/>
          <a:lstStyle/>
          <a:p>
            <a:fld id="{CF48818C-C5E6-444A-A9F7-917A97CA3904}" type="slidenum">
              <a:rPr lang="id-ID" smtClean="0"/>
              <a:t>23</a:t>
            </a:fld>
            <a:endParaRPr lang="id-ID"/>
          </a:p>
        </p:txBody>
      </p:sp>
    </p:spTree>
    <p:extLst>
      <p:ext uri="{BB962C8B-B14F-4D97-AF65-F5344CB8AC3E}">
        <p14:creationId xmlns:p14="http://schemas.microsoft.com/office/powerpoint/2010/main" val="1698757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d-ID" dirty="0" smtClean="0"/>
              <a:t>Analisis Cluster memiliki banyak aplikasi dalam domain yang berbeda, apakah itu bank</a:t>
            </a:r>
            <a:br>
              <a:rPr lang="id-ID" dirty="0" smtClean="0"/>
            </a:br>
            <a:r>
              <a:rPr lang="id-ID" dirty="0" smtClean="0"/>
              <a:t>keinginan untuk membagi pelanggannya berdasarkan karakteristik tertentu, atau membantu individu untuk mengatur dan mengelompokkan jenis musik favoritnya!</a:t>
            </a:r>
            <a:br>
              <a:rPr lang="id-ID" dirty="0" smtClean="0"/>
            </a:br>
            <a:endParaRPr lang="id-ID" dirty="0"/>
          </a:p>
        </p:txBody>
      </p:sp>
      <p:sp>
        <p:nvSpPr>
          <p:cNvPr id="4" name="Slide Number Placeholder 3"/>
          <p:cNvSpPr>
            <a:spLocks noGrp="1"/>
          </p:cNvSpPr>
          <p:nvPr>
            <p:ph type="sldNum" sz="quarter" idx="10"/>
          </p:nvPr>
        </p:nvSpPr>
        <p:spPr/>
        <p:txBody>
          <a:bodyPr/>
          <a:lstStyle/>
          <a:p>
            <a:fld id="{CF48818C-C5E6-444A-A9F7-917A97CA3904}" type="slidenum">
              <a:rPr lang="id-ID" smtClean="0"/>
              <a:t>24</a:t>
            </a:fld>
            <a:endParaRPr lang="id-ID"/>
          </a:p>
        </p:txBody>
      </p:sp>
    </p:spTree>
    <p:extLst>
      <p:ext uri="{BB962C8B-B14F-4D97-AF65-F5344CB8AC3E}">
        <p14:creationId xmlns:p14="http://schemas.microsoft.com/office/powerpoint/2010/main" val="16317640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id-ID" dirty="0" smtClean="0"/>
              <a:t>Secara umum, Clustering digunakan terutama untuk: Menemukan struktur, Peringkasan,</a:t>
            </a:r>
            <a:br>
              <a:rPr lang="id-ID" dirty="0" smtClean="0"/>
            </a:br>
            <a:r>
              <a:rPr lang="id-ID" dirty="0" smtClean="0"/>
              <a:t>dan deteksi Anomali.</a:t>
            </a:r>
          </a:p>
          <a:p>
            <a:endParaRPr lang="id-ID" dirty="0"/>
          </a:p>
        </p:txBody>
      </p:sp>
      <p:sp>
        <p:nvSpPr>
          <p:cNvPr id="4" name="Slide Number Placeholder 3"/>
          <p:cNvSpPr>
            <a:spLocks noGrp="1"/>
          </p:cNvSpPr>
          <p:nvPr>
            <p:ph type="sldNum" sz="quarter" idx="10"/>
          </p:nvPr>
        </p:nvSpPr>
        <p:spPr/>
        <p:txBody>
          <a:bodyPr/>
          <a:lstStyle/>
          <a:p>
            <a:fld id="{CF48818C-C5E6-444A-A9F7-917A97CA3904}" type="slidenum">
              <a:rPr lang="id-ID" smtClean="0"/>
              <a:t>25</a:t>
            </a:fld>
            <a:endParaRPr lang="id-ID"/>
          </a:p>
        </p:txBody>
      </p:sp>
    </p:spTree>
    <p:extLst>
      <p:ext uri="{BB962C8B-B14F-4D97-AF65-F5344CB8AC3E}">
        <p14:creationId xmlns:p14="http://schemas.microsoft.com/office/powerpoint/2010/main" val="39543092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d-ID" dirty="0" smtClean="0"/>
              <a:t>Jadi, untuk merangkum, perbedaan terbesar antara Pembelajaran yang Supervisi dan Tidak Supervisi adalah itu pembelajaran yang diawasi dengan data berlabel sementara Pembelajaran yang Tanpa pengawasan berurusan dengan data  yang tidak berlabel.</a:t>
            </a:r>
            <a:br>
              <a:rPr lang="id-ID" dirty="0" smtClean="0"/>
            </a:br>
            <a:r>
              <a:rPr lang="id-ID" dirty="0" smtClean="0"/>
              <a:t>Dalam pembelajaran yang diawasi, kami memiliki algoritma pembelajaran mesin untuk Klasifikasi dan Regresi.</a:t>
            </a:r>
            <a:br>
              <a:rPr lang="id-ID" dirty="0" smtClean="0"/>
            </a:br>
            <a:r>
              <a:rPr lang="id-ID" dirty="0" smtClean="0"/>
              <a:t>Dalam pembelajaran tanpa pengawasan, kami memiliki metode seperti pengelompokan.</a:t>
            </a:r>
            <a:br>
              <a:rPr lang="id-ID" dirty="0" smtClean="0"/>
            </a:br>
            <a:r>
              <a:rPr lang="id-ID" dirty="0" smtClean="0"/>
              <a:t>Dibandingkan dengan pembelajaran terawasi, pembelajaran tanpa pengawasan memiliki lebih sedikit metode</a:t>
            </a:r>
            <a:r>
              <a:rPr lang="id-ID" baseline="0" dirty="0" smtClean="0"/>
              <a:t> </a:t>
            </a:r>
            <a:r>
              <a:rPr lang="id-ID" dirty="0" smtClean="0"/>
              <a:t> evaluasi yang  lebih sedikit,</a:t>
            </a:r>
            <a:r>
              <a:rPr lang="id-ID" baseline="0" dirty="0" smtClean="0"/>
              <a:t> </a:t>
            </a:r>
            <a:r>
              <a:rPr lang="id-ID" dirty="0" smtClean="0"/>
              <a:t>metode yang dapat digunakan untuk memastikan bahwa hasil dari model.  Dengan demikian, pembelajaran tanpa pengawasan menciptakan lingkungan yang kurang terkontrol, seperti halnya mesin menciptakan hasil untuk kita.</a:t>
            </a:r>
            <a:endParaRPr lang="id-ID" dirty="0"/>
          </a:p>
        </p:txBody>
      </p:sp>
      <p:sp>
        <p:nvSpPr>
          <p:cNvPr id="4" name="Slide Number Placeholder 3"/>
          <p:cNvSpPr>
            <a:spLocks noGrp="1"/>
          </p:cNvSpPr>
          <p:nvPr>
            <p:ph type="sldNum" sz="quarter" idx="10"/>
          </p:nvPr>
        </p:nvSpPr>
        <p:spPr/>
        <p:txBody>
          <a:bodyPr/>
          <a:lstStyle/>
          <a:p>
            <a:fld id="{CF48818C-C5E6-444A-A9F7-917A97CA3904}" type="slidenum">
              <a:rPr lang="id-ID" smtClean="0"/>
              <a:t>26</a:t>
            </a:fld>
            <a:endParaRPr lang="id-ID"/>
          </a:p>
        </p:txBody>
      </p:sp>
    </p:spTree>
    <p:extLst>
      <p:ext uri="{BB962C8B-B14F-4D97-AF65-F5344CB8AC3E}">
        <p14:creationId xmlns:p14="http://schemas.microsoft.com/office/powerpoint/2010/main" val="31811613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d-ID"/>
          </a:p>
        </p:txBody>
      </p:sp>
      <p:sp>
        <p:nvSpPr>
          <p:cNvPr id="4" name="Slide Number Placeholder 3"/>
          <p:cNvSpPr>
            <a:spLocks noGrp="1"/>
          </p:cNvSpPr>
          <p:nvPr>
            <p:ph type="sldNum" sz="quarter" idx="10"/>
          </p:nvPr>
        </p:nvSpPr>
        <p:spPr/>
        <p:txBody>
          <a:bodyPr/>
          <a:lstStyle/>
          <a:p>
            <a:fld id="{CF48818C-C5E6-444A-A9F7-917A97CA3904}" type="slidenum">
              <a:rPr lang="id-ID" smtClean="0"/>
              <a:t>4</a:t>
            </a:fld>
            <a:endParaRPr lang="id-ID"/>
          </a:p>
        </p:txBody>
      </p:sp>
    </p:spTree>
    <p:extLst>
      <p:ext uri="{BB962C8B-B14F-4D97-AF65-F5344CB8AC3E}">
        <p14:creationId xmlns:p14="http://schemas.microsoft.com/office/powerpoint/2010/main" val="29300699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id-ID" dirty="0" smtClean="0"/>
              <a:t>Cara mudah untuk mulai memahami konsep pembelajaran terawasi (supervised) adalah dengan</a:t>
            </a:r>
            <a:r>
              <a:rPr lang="id-ID" baseline="0" dirty="0" smtClean="0"/>
              <a:t> memahami arti menga</a:t>
            </a:r>
            <a:r>
              <a:rPr lang="id-ID" dirty="0" smtClean="0"/>
              <a:t>wasi berarti mengamati dan mengarahkan pelaksanaan tugas, proyek, atau kegiatan. kami akan mengawasi model pembelajaran mesin yang mungkin dapat menghasilkan daerah klasifikasi seperti yang kita lihat di sini.</a:t>
            </a:r>
            <a:br>
              <a:rPr lang="id-ID" dirty="0" smtClean="0"/>
            </a:br>
            <a:r>
              <a:rPr lang="id-ID" dirty="0" smtClean="0"/>
              <a:t>Jadi, bagaimana kita mengawasi model pembelajaran mesin? Kami melakukan ini dengan "mengajar" model. Yaitu, kami memuat model dengan pengetahuan sehingga kami dapat memprediksikannya di masa mendatang. Tapi ... ini mengarah ke pertanyaan berikutnya, yaitu, "Bagaimana tepatnya kita mengajar model?“ Kami mengajarkan model dengan melatihnya dengan beberapa data dari dataset berlabel.</a:t>
            </a:r>
            <a:br>
              <a:rPr lang="id-ID" dirty="0" smtClean="0"/>
            </a:br>
            <a:endParaRPr lang="id-ID" dirty="0"/>
          </a:p>
        </p:txBody>
      </p:sp>
      <p:sp>
        <p:nvSpPr>
          <p:cNvPr id="4" name="Slide Number Placeholder 3"/>
          <p:cNvSpPr>
            <a:spLocks noGrp="1"/>
          </p:cNvSpPr>
          <p:nvPr>
            <p:ph type="sldNum" sz="quarter" idx="10"/>
          </p:nvPr>
        </p:nvSpPr>
        <p:spPr/>
        <p:txBody>
          <a:bodyPr/>
          <a:lstStyle/>
          <a:p>
            <a:fld id="{CF48818C-C5E6-444A-A9F7-917A97CA3904}" type="slidenum">
              <a:rPr lang="id-ID" smtClean="0"/>
              <a:t>5</a:t>
            </a:fld>
            <a:endParaRPr lang="id-ID"/>
          </a:p>
        </p:txBody>
      </p:sp>
    </p:spTree>
    <p:extLst>
      <p:ext uri="{BB962C8B-B14F-4D97-AF65-F5344CB8AC3E}">
        <p14:creationId xmlns:p14="http://schemas.microsoft.com/office/powerpoint/2010/main" val="18037818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d-ID" dirty="0" smtClean="0"/>
              <a:t>Contoh ini diambil dari dataset kanker. Seperti yang dapat di lihat, terdapat beberapa data historis untuk pasien, yang sudah diketahui kelasnya dari setiap baris. Beberapa komponen tabel  yang disebut ketebalan Rumpun, Keseragaman ukuran sel, Keseragaman bentuk sel, adhesi marginal, dan sebagainya, disebut Atribut. Kolom disebut Fitur, yang mencakup data.</a:t>
            </a:r>
            <a:endParaRPr lang="id-ID" dirty="0"/>
          </a:p>
        </p:txBody>
      </p:sp>
      <p:sp>
        <p:nvSpPr>
          <p:cNvPr id="4" name="Slide Number Placeholder 3"/>
          <p:cNvSpPr>
            <a:spLocks noGrp="1"/>
          </p:cNvSpPr>
          <p:nvPr>
            <p:ph type="sldNum" sz="quarter" idx="10"/>
          </p:nvPr>
        </p:nvSpPr>
        <p:spPr/>
        <p:txBody>
          <a:bodyPr/>
          <a:lstStyle/>
          <a:p>
            <a:fld id="{CF48818C-C5E6-444A-A9F7-917A97CA3904}" type="slidenum">
              <a:rPr lang="id-ID" smtClean="0"/>
              <a:t>8</a:t>
            </a:fld>
            <a:endParaRPr lang="id-ID"/>
          </a:p>
        </p:txBody>
      </p:sp>
    </p:spTree>
    <p:extLst>
      <p:ext uri="{BB962C8B-B14F-4D97-AF65-F5344CB8AC3E}">
        <p14:creationId xmlns:p14="http://schemas.microsoft.com/office/powerpoint/2010/main" val="14045831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d-ID" dirty="0" smtClean="0"/>
              <a:t>Jika Anda memplot data ini, tampak  satu titik data pada kolom, ia akan memiliki semuanya</a:t>
            </a:r>
            <a:br>
              <a:rPr lang="id-ID" dirty="0" smtClean="0"/>
            </a:br>
            <a:r>
              <a:rPr lang="id-ID" dirty="0" smtClean="0"/>
              <a:t>atribut-atribut ini.</a:t>
            </a:r>
            <a:endParaRPr lang="id-ID" dirty="0"/>
          </a:p>
        </p:txBody>
      </p:sp>
      <p:sp>
        <p:nvSpPr>
          <p:cNvPr id="4" name="Slide Number Placeholder 3"/>
          <p:cNvSpPr>
            <a:spLocks noGrp="1"/>
          </p:cNvSpPr>
          <p:nvPr>
            <p:ph type="sldNum" sz="quarter" idx="10"/>
          </p:nvPr>
        </p:nvSpPr>
        <p:spPr/>
        <p:txBody>
          <a:bodyPr/>
          <a:lstStyle/>
          <a:p>
            <a:fld id="{CF48818C-C5E6-444A-A9F7-917A97CA3904}" type="slidenum">
              <a:rPr lang="id-ID" smtClean="0"/>
              <a:t>9</a:t>
            </a:fld>
            <a:endParaRPr lang="id-ID"/>
          </a:p>
        </p:txBody>
      </p:sp>
    </p:spTree>
    <p:extLst>
      <p:ext uri="{BB962C8B-B14F-4D97-AF65-F5344CB8AC3E}">
        <p14:creationId xmlns:p14="http://schemas.microsoft.com/office/powerpoint/2010/main" val="41158326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d-ID" dirty="0" smtClean="0"/>
              <a:t>Pada data tersebut terlihat nilai data memiliki dua jenis,</a:t>
            </a:r>
            <a:r>
              <a:rPr lang="id-ID" baseline="0" dirty="0" smtClean="0"/>
              <a:t> </a:t>
            </a:r>
            <a:r>
              <a:rPr lang="id-ID" dirty="0" smtClean="0"/>
              <a:t>Yang pertama adalah angka.</a:t>
            </a:r>
            <a:br>
              <a:rPr lang="id-ID" dirty="0" smtClean="0"/>
            </a:br>
            <a:r>
              <a:rPr lang="id-ID" dirty="0" smtClean="0"/>
              <a:t>Saat berhadapan dengan machine learning, data yang paling umum digunakan adalah angka. Yang kedua adalah huruf yaitu</a:t>
            </a:r>
            <a:r>
              <a:rPr lang="id-ID" baseline="0" dirty="0" smtClean="0"/>
              <a:t> </a:t>
            </a:r>
            <a:r>
              <a:rPr lang="id-ID" dirty="0" smtClean="0"/>
              <a:t>non-numerik, karena berisi karakter bukan angka.</a:t>
            </a:r>
            <a:endParaRPr lang="id-ID" dirty="0"/>
          </a:p>
        </p:txBody>
      </p:sp>
      <p:sp>
        <p:nvSpPr>
          <p:cNvPr id="4" name="Slide Number Placeholder 3"/>
          <p:cNvSpPr>
            <a:spLocks noGrp="1"/>
          </p:cNvSpPr>
          <p:nvPr>
            <p:ph type="sldNum" sz="quarter" idx="10"/>
          </p:nvPr>
        </p:nvSpPr>
        <p:spPr/>
        <p:txBody>
          <a:bodyPr/>
          <a:lstStyle/>
          <a:p>
            <a:fld id="{CF48818C-C5E6-444A-A9F7-917A97CA3904}" type="slidenum">
              <a:rPr lang="id-ID" smtClean="0"/>
              <a:t>10</a:t>
            </a:fld>
            <a:endParaRPr lang="id-ID"/>
          </a:p>
        </p:txBody>
      </p:sp>
    </p:spTree>
    <p:extLst>
      <p:ext uri="{BB962C8B-B14F-4D97-AF65-F5344CB8AC3E}">
        <p14:creationId xmlns:p14="http://schemas.microsoft.com/office/powerpoint/2010/main" val="12242412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d-ID" dirty="0" smtClean="0"/>
              <a:t>Seperti data set tersebut untuk memprediksi</a:t>
            </a:r>
            <a:r>
              <a:rPr lang="id-ID" baseline="0" dirty="0" smtClean="0"/>
              <a:t> sel jinak atau ganas, dari data yang sudah diberi label.</a:t>
            </a:r>
            <a:endParaRPr lang="id-ID" dirty="0"/>
          </a:p>
        </p:txBody>
      </p:sp>
      <p:sp>
        <p:nvSpPr>
          <p:cNvPr id="4" name="Slide Number Placeholder 3"/>
          <p:cNvSpPr>
            <a:spLocks noGrp="1"/>
          </p:cNvSpPr>
          <p:nvPr>
            <p:ph type="sldNum" sz="quarter" idx="10"/>
          </p:nvPr>
        </p:nvSpPr>
        <p:spPr/>
        <p:txBody>
          <a:bodyPr/>
          <a:lstStyle/>
          <a:p>
            <a:fld id="{CF48818C-C5E6-444A-A9F7-917A97CA3904}" type="slidenum">
              <a:rPr lang="id-ID" smtClean="0"/>
              <a:t>14</a:t>
            </a:fld>
            <a:endParaRPr lang="id-ID"/>
          </a:p>
        </p:txBody>
      </p:sp>
    </p:spTree>
    <p:extLst>
      <p:ext uri="{BB962C8B-B14F-4D97-AF65-F5344CB8AC3E}">
        <p14:creationId xmlns:p14="http://schemas.microsoft.com/office/powerpoint/2010/main" val="27940103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d-ID" dirty="0" smtClean="0"/>
              <a:t>Data berikut adalah  terkait dengan emisi Co2 dari berbagai mobil. Hal</a:t>
            </a:r>
            <a:r>
              <a:rPr lang="id-ID" baseline="0" dirty="0" smtClean="0"/>
              <a:t> ini</a:t>
            </a:r>
            <a:r>
              <a:rPr lang="id-ID" dirty="0" smtClean="0"/>
              <a:t> mencakup ukuran Mesin, Silinder, Konsumsi Bahan Bakar, dan emisi Co2 dari berbagai model mobil. Dengan dataset ini, kita dapat menggunakan regresi untuk memprediksi emisi Co2 mobil baru</a:t>
            </a:r>
            <a:br>
              <a:rPr lang="id-ID" dirty="0" smtClean="0"/>
            </a:br>
            <a:r>
              <a:rPr lang="id-ID" dirty="0" smtClean="0"/>
              <a:t>menggunakan term yang berbeda, seperti ukuran Mesin atau jumlah Silinder.</a:t>
            </a:r>
            <a:endParaRPr lang="id-ID" dirty="0"/>
          </a:p>
        </p:txBody>
      </p:sp>
      <p:sp>
        <p:nvSpPr>
          <p:cNvPr id="4" name="Slide Number Placeholder 3"/>
          <p:cNvSpPr>
            <a:spLocks noGrp="1"/>
          </p:cNvSpPr>
          <p:nvPr>
            <p:ph type="sldNum" sz="quarter" idx="10"/>
          </p:nvPr>
        </p:nvSpPr>
        <p:spPr/>
        <p:txBody>
          <a:bodyPr/>
          <a:lstStyle/>
          <a:p>
            <a:fld id="{CF48818C-C5E6-444A-A9F7-917A97CA3904}" type="slidenum">
              <a:rPr lang="id-ID" smtClean="0"/>
              <a:t>15</a:t>
            </a:fld>
            <a:endParaRPr lang="id-ID"/>
          </a:p>
        </p:txBody>
      </p:sp>
    </p:spTree>
    <p:extLst>
      <p:ext uri="{BB962C8B-B14F-4D97-AF65-F5344CB8AC3E}">
        <p14:creationId xmlns:p14="http://schemas.microsoft.com/office/powerpoint/2010/main" val="29771778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d-ID" dirty="0" smtClean="0"/>
              <a:t>Secara umum, pembelajaran tanpa pengawasan (Unsupervised learning) memiliki algoritma yang lebih sulit daripada pembelajaran terawasi (supervised learning), karena kita hanya sedikit atau tidak ada informasi tentang data, atau hasil yang diharapkan.</a:t>
            </a:r>
          </a:p>
          <a:p>
            <a:endParaRPr lang="id-ID" dirty="0"/>
          </a:p>
        </p:txBody>
      </p:sp>
      <p:sp>
        <p:nvSpPr>
          <p:cNvPr id="4" name="Slide Number Placeholder 3"/>
          <p:cNvSpPr>
            <a:spLocks noGrp="1"/>
          </p:cNvSpPr>
          <p:nvPr>
            <p:ph type="sldNum" sz="quarter" idx="10"/>
          </p:nvPr>
        </p:nvSpPr>
        <p:spPr/>
        <p:txBody>
          <a:bodyPr/>
          <a:lstStyle/>
          <a:p>
            <a:fld id="{CF48818C-C5E6-444A-A9F7-917A97CA3904}" type="slidenum">
              <a:rPr lang="id-ID" smtClean="0"/>
              <a:t>18</a:t>
            </a:fld>
            <a:endParaRPr lang="id-ID"/>
          </a:p>
        </p:txBody>
      </p:sp>
    </p:spTree>
    <p:extLst>
      <p:ext uri="{BB962C8B-B14F-4D97-AF65-F5344CB8AC3E}">
        <p14:creationId xmlns:p14="http://schemas.microsoft.com/office/powerpoint/2010/main" val="87083687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1.xml"/><Relationship Id="rId5" Type="http://schemas.openxmlformats.org/officeDocument/2006/relationships/image" Target="../media/image8.png"/><Relationship Id="rId4" Type="http://schemas.openxmlformats.org/officeDocument/2006/relationships/image" Target="../media/image7.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e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ctrTitle" hasCustomPrompt="1"/>
          </p:nvPr>
        </p:nvSpPr>
        <p:spPr>
          <a:xfrm>
            <a:off x="419100" y="2476499"/>
            <a:ext cx="5419725" cy="1419226"/>
          </a:xfrm>
        </p:spPr>
        <p:txBody>
          <a:bodyPr anchor="ctr">
            <a:noAutofit/>
          </a:bodyPr>
          <a:lstStyle>
            <a:lvl1pPr algn="l">
              <a:lnSpc>
                <a:spcPct val="100000"/>
              </a:lnSpc>
              <a:spcBef>
                <a:spcPts val="0"/>
              </a:spcBef>
              <a:spcAft>
                <a:spcPts val="0"/>
              </a:spcAft>
              <a:defRPr sz="4000" baseline="0">
                <a:solidFill>
                  <a:schemeClr val="bg2">
                    <a:lumMod val="25000"/>
                  </a:schemeClr>
                </a:solidFill>
              </a:defRPr>
            </a:lvl1pPr>
          </a:lstStyle>
          <a:p>
            <a:r>
              <a:rPr lang="id-ID" dirty="0" smtClean="0"/>
              <a:t>Judul Pembahasan Pertemuan Disini</a:t>
            </a:r>
            <a:endParaRPr lang="en-US" dirty="0"/>
          </a:p>
        </p:txBody>
      </p:sp>
      <p:sp>
        <p:nvSpPr>
          <p:cNvPr id="3" name="Subtitle 2"/>
          <p:cNvSpPr>
            <a:spLocks noGrp="1"/>
          </p:cNvSpPr>
          <p:nvPr>
            <p:ph type="subTitle" idx="1" hasCustomPrompt="1"/>
          </p:nvPr>
        </p:nvSpPr>
        <p:spPr>
          <a:xfrm>
            <a:off x="419100" y="3927809"/>
            <a:ext cx="4143375" cy="381000"/>
          </a:xfrm>
        </p:spPr>
        <p:txBody>
          <a:bodyPr anchor="ctr">
            <a:normAutofit/>
          </a:bodyPr>
          <a:lstStyle>
            <a:lvl1pPr marL="0" indent="0" algn="l">
              <a:buNone/>
              <a:defRPr sz="1600" baseline="0">
                <a:solidFill>
                  <a:schemeClr val="bg2">
                    <a:lumMod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d-ID" dirty="0" smtClean="0"/>
              <a:t>Nama Pengajar Tulis Disini</a:t>
            </a:r>
            <a:endParaRPr lang="en-US" dirty="0"/>
          </a:p>
        </p:txBody>
      </p:sp>
      <p:sp>
        <p:nvSpPr>
          <p:cNvPr id="10" name="TextBox 9"/>
          <p:cNvSpPr txBox="1"/>
          <p:nvPr userDrawn="1"/>
        </p:nvSpPr>
        <p:spPr>
          <a:xfrm>
            <a:off x="419100" y="2181225"/>
            <a:ext cx="5419725" cy="261610"/>
          </a:xfrm>
          <a:prstGeom prst="rect">
            <a:avLst/>
          </a:prstGeom>
          <a:noFill/>
        </p:spPr>
        <p:txBody>
          <a:bodyPr wrap="square" rtlCol="0">
            <a:spAutoFit/>
          </a:bodyPr>
          <a:lstStyle/>
          <a:p>
            <a:r>
              <a:rPr lang="id-ID" sz="1075" dirty="0" smtClean="0">
                <a:solidFill>
                  <a:schemeClr val="bg2">
                    <a:lumMod val="25000"/>
                  </a:schemeClr>
                </a:solidFill>
                <a:latin typeface="Segoe UI Light" panose="020B0502040204020203" pitchFamily="34" charset="0"/>
                <a:cs typeface="Segoe UI Light" panose="020B0502040204020203" pitchFamily="34" charset="0"/>
              </a:rPr>
              <a:t>Program Fresh</a:t>
            </a:r>
            <a:r>
              <a:rPr lang="id-ID" sz="1075" baseline="0" dirty="0" smtClean="0">
                <a:solidFill>
                  <a:schemeClr val="bg2">
                    <a:lumMod val="25000"/>
                  </a:schemeClr>
                </a:solidFill>
                <a:latin typeface="Segoe UI Light" panose="020B0502040204020203" pitchFamily="34" charset="0"/>
                <a:cs typeface="Segoe UI Light" panose="020B0502040204020203" pitchFamily="34" charset="0"/>
              </a:rPr>
              <a:t> Graduate Academy Digital Talent Scholarship 2019 | Machine Learning</a:t>
            </a:r>
            <a:endParaRPr lang="id-ID" sz="1075" dirty="0">
              <a:solidFill>
                <a:schemeClr val="bg2">
                  <a:lumMod val="25000"/>
                </a:schemeClr>
              </a:solidFill>
              <a:latin typeface="Segoe UI Light" panose="020B0502040204020203" pitchFamily="34" charset="0"/>
              <a:cs typeface="Segoe UI Light" panose="020B0502040204020203" pitchFamily="34" charset="0"/>
            </a:endParaRPr>
          </a:p>
        </p:txBody>
      </p:sp>
      <p:pic>
        <p:nvPicPr>
          <p:cNvPr id="14" name="Picture 1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542105" y="97208"/>
            <a:ext cx="1432672" cy="622623"/>
          </a:xfrm>
          <a:prstGeom prst="rect">
            <a:avLst/>
          </a:prstGeom>
        </p:spPr>
      </p:pic>
      <p:pic>
        <p:nvPicPr>
          <p:cNvPr id="17" name="Picture 16"/>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19100" y="5843925"/>
            <a:ext cx="666547" cy="686745"/>
          </a:xfrm>
          <a:prstGeom prst="rect">
            <a:avLst/>
          </a:prstGeom>
        </p:spPr>
      </p:pic>
      <p:pic>
        <p:nvPicPr>
          <p:cNvPr id="18" name="Picture 17"/>
          <p:cNvPicPr>
            <a:picLocks noChangeAspect="1"/>
          </p:cNvPicPr>
          <p:nvPr userDrawn="1"/>
        </p:nvPicPr>
        <p:blipFill rotWithShape="1">
          <a:blip r:embed="rId5" cstate="print">
            <a:extLst>
              <a:ext uri="{28A0092B-C50C-407E-A947-70E740481C1C}">
                <a14:useLocalDpi xmlns:a14="http://schemas.microsoft.com/office/drawing/2010/main" val="0"/>
              </a:ext>
            </a:extLst>
          </a:blip>
          <a:srcRect l="6852" r="5618" b="19924"/>
          <a:stretch/>
        </p:blipFill>
        <p:spPr>
          <a:xfrm>
            <a:off x="1220910" y="5854811"/>
            <a:ext cx="720077" cy="686745"/>
          </a:xfrm>
          <a:prstGeom prst="rect">
            <a:avLst/>
          </a:prstGeom>
        </p:spPr>
      </p:pic>
    </p:spTree>
    <p:extLst>
      <p:ext uri="{BB962C8B-B14F-4D97-AF65-F5344CB8AC3E}">
        <p14:creationId xmlns:p14="http://schemas.microsoft.com/office/powerpoint/2010/main" val="1900295529"/>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195EA60-0142-45F5-999B-72C3469FB1B8}" type="datetime1">
              <a:rPr lang="id-ID" smtClean="0"/>
              <a:t>29/06/2019</a:t>
            </a:fld>
            <a:endParaRPr lang="id-ID"/>
          </a:p>
        </p:txBody>
      </p:sp>
      <p:sp>
        <p:nvSpPr>
          <p:cNvPr id="6" name="Footer Placeholder 5"/>
          <p:cNvSpPr>
            <a:spLocks noGrp="1"/>
          </p:cNvSpPr>
          <p:nvPr>
            <p:ph type="ftr" sz="quarter" idx="11"/>
          </p:nvPr>
        </p:nvSpPr>
        <p:spPr/>
        <p:txBody>
          <a:bodyPr/>
          <a:lstStyle/>
          <a:p>
            <a:r>
              <a:rPr lang="en-US" smtClean="0"/>
              <a:t>Machine Learning: Supervised vs. Unsupervisd</a:t>
            </a:r>
            <a:endParaRPr lang="id-ID"/>
          </a:p>
        </p:txBody>
      </p:sp>
      <p:sp>
        <p:nvSpPr>
          <p:cNvPr id="7" name="Slide Number Placeholder 6"/>
          <p:cNvSpPr>
            <a:spLocks noGrp="1"/>
          </p:cNvSpPr>
          <p:nvPr>
            <p:ph type="sldNum" sz="quarter" idx="12"/>
          </p:nvPr>
        </p:nvSpPr>
        <p:spPr/>
        <p:txBody>
          <a:bodyPr/>
          <a:lstStyle/>
          <a:p>
            <a:fld id="{DF0E258F-04D6-46E9-8B77-0866F5CD991D}" type="slidenum">
              <a:rPr lang="id-ID" smtClean="0"/>
              <a:t>‹#›</a:t>
            </a:fld>
            <a:endParaRPr lang="id-ID"/>
          </a:p>
        </p:txBody>
      </p:sp>
    </p:spTree>
    <p:extLst>
      <p:ext uri="{BB962C8B-B14F-4D97-AF65-F5344CB8AC3E}">
        <p14:creationId xmlns:p14="http://schemas.microsoft.com/office/powerpoint/2010/main" val="41352061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C279866-0387-4232-9D9A-65A7D1863BF4}" type="datetime1">
              <a:rPr lang="id-ID" smtClean="0"/>
              <a:t>29/06/2019</a:t>
            </a:fld>
            <a:endParaRPr lang="id-ID"/>
          </a:p>
        </p:txBody>
      </p:sp>
      <p:sp>
        <p:nvSpPr>
          <p:cNvPr id="6" name="Footer Placeholder 5"/>
          <p:cNvSpPr>
            <a:spLocks noGrp="1"/>
          </p:cNvSpPr>
          <p:nvPr>
            <p:ph type="ftr" sz="quarter" idx="11"/>
          </p:nvPr>
        </p:nvSpPr>
        <p:spPr/>
        <p:txBody>
          <a:bodyPr/>
          <a:lstStyle/>
          <a:p>
            <a:r>
              <a:rPr lang="en-US" smtClean="0"/>
              <a:t>Machine Learning: Supervised vs. Unsupervisd</a:t>
            </a:r>
            <a:endParaRPr lang="id-ID"/>
          </a:p>
        </p:txBody>
      </p:sp>
      <p:sp>
        <p:nvSpPr>
          <p:cNvPr id="7" name="Slide Number Placeholder 6"/>
          <p:cNvSpPr>
            <a:spLocks noGrp="1"/>
          </p:cNvSpPr>
          <p:nvPr>
            <p:ph type="sldNum" sz="quarter" idx="12"/>
          </p:nvPr>
        </p:nvSpPr>
        <p:spPr/>
        <p:txBody>
          <a:bodyPr/>
          <a:lstStyle/>
          <a:p>
            <a:fld id="{DF0E258F-04D6-46E9-8B77-0866F5CD991D}" type="slidenum">
              <a:rPr lang="id-ID" smtClean="0"/>
              <a:t>‹#›</a:t>
            </a:fld>
            <a:endParaRPr lang="id-ID"/>
          </a:p>
        </p:txBody>
      </p:sp>
    </p:spTree>
    <p:extLst>
      <p:ext uri="{BB962C8B-B14F-4D97-AF65-F5344CB8AC3E}">
        <p14:creationId xmlns:p14="http://schemas.microsoft.com/office/powerpoint/2010/main" val="279577530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06D154D7-6790-4FD4-B61A-1A9D550FCCB2}" type="datetime1">
              <a:rPr lang="id-ID" smtClean="0"/>
              <a:t>29/06/2019</a:t>
            </a:fld>
            <a:endParaRPr lang="id-ID"/>
          </a:p>
        </p:txBody>
      </p:sp>
      <p:sp>
        <p:nvSpPr>
          <p:cNvPr id="5" name="Footer Placeholder 4"/>
          <p:cNvSpPr>
            <a:spLocks noGrp="1"/>
          </p:cNvSpPr>
          <p:nvPr>
            <p:ph type="ftr" sz="quarter" idx="11"/>
          </p:nvPr>
        </p:nvSpPr>
        <p:spPr/>
        <p:txBody>
          <a:bodyPr/>
          <a:lstStyle/>
          <a:p>
            <a:r>
              <a:rPr lang="en-US" smtClean="0"/>
              <a:t>Machine Learning: Supervised vs. Unsupervisd</a:t>
            </a:r>
            <a:endParaRPr lang="id-ID"/>
          </a:p>
        </p:txBody>
      </p:sp>
      <p:sp>
        <p:nvSpPr>
          <p:cNvPr id="6" name="Slide Number Placeholder 5"/>
          <p:cNvSpPr>
            <a:spLocks noGrp="1"/>
          </p:cNvSpPr>
          <p:nvPr>
            <p:ph type="sldNum" sz="quarter" idx="12"/>
          </p:nvPr>
        </p:nvSpPr>
        <p:spPr/>
        <p:txBody>
          <a:bodyPr/>
          <a:lstStyle/>
          <a:p>
            <a:fld id="{DF0E258F-04D6-46E9-8B77-0866F5CD991D}" type="slidenum">
              <a:rPr lang="id-ID" smtClean="0"/>
              <a:t>‹#›</a:t>
            </a:fld>
            <a:endParaRPr lang="id-ID"/>
          </a:p>
        </p:txBody>
      </p:sp>
    </p:spTree>
    <p:extLst>
      <p:ext uri="{BB962C8B-B14F-4D97-AF65-F5344CB8AC3E}">
        <p14:creationId xmlns:p14="http://schemas.microsoft.com/office/powerpoint/2010/main" val="152151834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2A4F041-7304-40A6-A21F-850BCCBD498A}" type="datetime1">
              <a:rPr lang="id-ID" smtClean="0"/>
              <a:t>29/06/2019</a:t>
            </a:fld>
            <a:endParaRPr lang="id-ID"/>
          </a:p>
        </p:txBody>
      </p:sp>
      <p:sp>
        <p:nvSpPr>
          <p:cNvPr id="5" name="Footer Placeholder 4"/>
          <p:cNvSpPr>
            <a:spLocks noGrp="1"/>
          </p:cNvSpPr>
          <p:nvPr>
            <p:ph type="ftr" sz="quarter" idx="11"/>
          </p:nvPr>
        </p:nvSpPr>
        <p:spPr/>
        <p:txBody>
          <a:bodyPr/>
          <a:lstStyle/>
          <a:p>
            <a:r>
              <a:rPr lang="en-US" smtClean="0"/>
              <a:t>Machine Learning: Supervised vs. Unsupervisd</a:t>
            </a:r>
            <a:endParaRPr lang="id-ID"/>
          </a:p>
        </p:txBody>
      </p:sp>
      <p:sp>
        <p:nvSpPr>
          <p:cNvPr id="6" name="Slide Number Placeholder 5"/>
          <p:cNvSpPr>
            <a:spLocks noGrp="1"/>
          </p:cNvSpPr>
          <p:nvPr>
            <p:ph type="sldNum" sz="quarter" idx="12"/>
          </p:nvPr>
        </p:nvSpPr>
        <p:spPr/>
        <p:txBody>
          <a:bodyPr/>
          <a:lstStyle/>
          <a:p>
            <a:fld id="{DF0E258F-04D6-46E9-8B77-0866F5CD991D}" type="slidenum">
              <a:rPr lang="id-ID" smtClean="0"/>
              <a:t>‹#›</a:t>
            </a:fld>
            <a:endParaRPr lang="id-ID"/>
          </a:p>
        </p:txBody>
      </p:sp>
    </p:spTree>
    <p:extLst>
      <p:ext uri="{BB962C8B-B14F-4D97-AF65-F5344CB8AC3E}">
        <p14:creationId xmlns:p14="http://schemas.microsoft.com/office/powerpoint/2010/main" val="65658599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098AE17-2729-4291-902D-6773539D0901}" type="datetime1">
              <a:rPr lang="id-ID" smtClean="0">
                <a:solidFill>
                  <a:prstClr val="black">
                    <a:tint val="75000"/>
                  </a:prstClr>
                </a:solidFill>
              </a:rPr>
              <a:t>29/06/2019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smtClean="0">
                <a:solidFill>
                  <a:prstClr val="black">
                    <a:tint val="75000"/>
                  </a:prstClr>
                </a:solidFill>
              </a:rPr>
              <a:t>Machine Learning: Supervised vs. Unsupervisd</a:t>
            </a: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48A2BCBC-50EF-4175-83E0-F618B60D431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43278314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DAA37F3-8443-4EA0-9922-EC2ACAABA35D}" type="datetime1">
              <a:rPr lang="id-ID" smtClean="0">
                <a:solidFill>
                  <a:prstClr val="black">
                    <a:tint val="75000"/>
                  </a:prstClr>
                </a:solidFill>
              </a:rPr>
              <a:t>29/06/2019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smtClean="0">
                <a:solidFill>
                  <a:prstClr val="black">
                    <a:tint val="75000"/>
                  </a:prstClr>
                </a:solidFill>
              </a:rPr>
              <a:t>Machine Learning: Supervised vs. Unsupervisd</a:t>
            </a: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48A2BCBC-50EF-4175-83E0-F618B60D431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87723514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5F7E9BA-F811-4AEA-B166-87E3E3D32EB7}" type="datetime1">
              <a:rPr lang="id-ID" smtClean="0">
                <a:solidFill>
                  <a:prstClr val="black">
                    <a:tint val="75000"/>
                  </a:prstClr>
                </a:solidFill>
              </a:rPr>
              <a:t>29/06/2019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smtClean="0">
                <a:solidFill>
                  <a:prstClr val="black">
                    <a:tint val="75000"/>
                  </a:prstClr>
                </a:solidFill>
              </a:rPr>
              <a:t>Machine Learning: Supervised vs. Unsupervisd</a:t>
            </a: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48A2BCBC-50EF-4175-83E0-F618B60D431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81725298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EF787AE-EBCB-4777-98C5-0CA354AA0E3F}" type="datetime1">
              <a:rPr lang="id-ID" smtClean="0">
                <a:solidFill>
                  <a:prstClr val="black">
                    <a:tint val="75000"/>
                  </a:prstClr>
                </a:solidFill>
              </a:rPr>
              <a:t>29/06/2019</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r>
              <a:rPr lang="en-US" smtClean="0">
                <a:solidFill>
                  <a:prstClr val="black">
                    <a:tint val="75000"/>
                  </a:prstClr>
                </a:solidFill>
              </a:rPr>
              <a:t>Machine Learning: Supervised vs. Unsupervisd</a:t>
            </a:r>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48A2BCBC-50EF-4175-83E0-F618B60D431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07463641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1DD632E-FECD-4270-881D-426431173591}" type="datetime1">
              <a:rPr lang="id-ID" smtClean="0">
                <a:solidFill>
                  <a:prstClr val="black">
                    <a:tint val="75000"/>
                  </a:prstClr>
                </a:solidFill>
              </a:rPr>
              <a:t>29/06/2019</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r>
              <a:rPr lang="en-US" smtClean="0">
                <a:solidFill>
                  <a:prstClr val="black">
                    <a:tint val="75000"/>
                  </a:prstClr>
                </a:solidFill>
              </a:rPr>
              <a:t>Machine Learning: Supervised vs. Unsupervisd</a:t>
            </a:r>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48A2BCBC-50EF-4175-83E0-F618B60D431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23883226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42CAB8B-E443-4A98-92A7-AFA1064428A3}" type="datetime1">
              <a:rPr lang="id-ID" smtClean="0">
                <a:solidFill>
                  <a:prstClr val="black">
                    <a:tint val="75000"/>
                  </a:prstClr>
                </a:solidFill>
              </a:rPr>
              <a:t>29/06/2019</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r>
              <a:rPr lang="en-US" smtClean="0">
                <a:solidFill>
                  <a:prstClr val="black">
                    <a:tint val="75000"/>
                  </a:prstClr>
                </a:solidFill>
              </a:rPr>
              <a:t>Machine Learning: Supervised vs. Unsupervisd</a:t>
            </a:r>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48A2BCBC-50EF-4175-83E0-F618B60D431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7783652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52337" y="406484"/>
            <a:ext cx="7347283" cy="854074"/>
          </a:xfrm>
        </p:spPr>
        <p:txBody>
          <a:bodyPr/>
          <a:lstStyle>
            <a:lvl1pPr algn="ctr">
              <a:defRPr>
                <a:solidFill>
                  <a:schemeClr val="tx1"/>
                </a:solidFill>
              </a:defRPr>
            </a:lvl1pPr>
          </a:lstStyle>
          <a:p>
            <a:r>
              <a:rPr lang="en-US" dirty="0" smtClean="0"/>
              <a:t>Click to edit Master title style</a:t>
            </a:r>
            <a:endParaRPr lang="en-US" dirty="0"/>
          </a:p>
        </p:txBody>
      </p:sp>
      <p:sp>
        <p:nvSpPr>
          <p:cNvPr id="3" name="Content Placeholder 2"/>
          <p:cNvSpPr>
            <a:spLocks noGrp="1"/>
          </p:cNvSpPr>
          <p:nvPr>
            <p:ph idx="1"/>
          </p:nvPr>
        </p:nvSpPr>
        <p:spPr>
          <a:xfrm>
            <a:off x="184897" y="1451811"/>
            <a:ext cx="8814723" cy="472440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a:xfrm>
            <a:off x="184897" y="6424196"/>
            <a:ext cx="1467440" cy="365125"/>
          </a:xfrm>
        </p:spPr>
        <p:txBody>
          <a:bodyPr/>
          <a:lstStyle/>
          <a:p>
            <a:fld id="{70C55B4A-1E21-488F-ABC6-5613E31EEC21}" type="datetime1">
              <a:rPr lang="id-ID" smtClean="0"/>
              <a:t>29/06/2019</a:t>
            </a:fld>
            <a:endParaRPr lang="id-ID" dirty="0"/>
          </a:p>
        </p:txBody>
      </p:sp>
      <p:sp>
        <p:nvSpPr>
          <p:cNvPr id="5" name="Footer Placeholder 4"/>
          <p:cNvSpPr>
            <a:spLocks noGrp="1"/>
          </p:cNvSpPr>
          <p:nvPr>
            <p:ph type="ftr" sz="quarter" idx="11"/>
          </p:nvPr>
        </p:nvSpPr>
        <p:spPr>
          <a:xfrm>
            <a:off x="2354385" y="6423529"/>
            <a:ext cx="4475746" cy="365125"/>
          </a:xfrm>
        </p:spPr>
        <p:txBody>
          <a:bodyPr/>
          <a:lstStyle/>
          <a:p>
            <a:r>
              <a:rPr lang="en-US" smtClean="0"/>
              <a:t>Machine Learning: Supervised vs. Unsupervisd</a:t>
            </a:r>
            <a:endParaRPr lang="id-ID" dirty="0"/>
          </a:p>
        </p:txBody>
      </p:sp>
      <p:sp>
        <p:nvSpPr>
          <p:cNvPr id="6" name="Slide Number Placeholder 5"/>
          <p:cNvSpPr>
            <a:spLocks noGrp="1"/>
          </p:cNvSpPr>
          <p:nvPr>
            <p:ph type="sldNum" sz="quarter" idx="12"/>
          </p:nvPr>
        </p:nvSpPr>
        <p:spPr>
          <a:xfrm>
            <a:off x="8093242" y="6249152"/>
            <a:ext cx="906378" cy="544513"/>
          </a:xfrm>
        </p:spPr>
        <p:txBody>
          <a:bodyPr/>
          <a:lstStyle>
            <a:lvl1pPr>
              <a:defRPr>
                <a:solidFill>
                  <a:schemeClr val="bg1"/>
                </a:solidFill>
              </a:defRPr>
            </a:lvl1pPr>
          </a:lstStyle>
          <a:p>
            <a:fld id="{DF0E258F-04D6-46E9-8B77-0866F5CD991D}" type="slidenum">
              <a:rPr lang="id-ID" smtClean="0"/>
              <a:pPr/>
              <a:t>‹#›</a:t>
            </a:fld>
            <a:endParaRPr lang="id-ID" dirty="0"/>
          </a:p>
        </p:txBody>
      </p:sp>
    </p:spTree>
    <p:extLst>
      <p:ext uri="{BB962C8B-B14F-4D97-AF65-F5344CB8AC3E}">
        <p14:creationId xmlns:p14="http://schemas.microsoft.com/office/powerpoint/2010/main" val="3182972313"/>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D1CFCF0-D97B-4E77-9BB0-982F8E4E9C07}" type="datetime1">
              <a:rPr lang="id-ID" smtClean="0">
                <a:solidFill>
                  <a:prstClr val="black">
                    <a:tint val="75000"/>
                  </a:prstClr>
                </a:solidFill>
              </a:rPr>
              <a:t>29/06/2019</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r>
              <a:rPr lang="en-US" smtClean="0">
                <a:solidFill>
                  <a:prstClr val="black">
                    <a:tint val="75000"/>
                  </a:prstClr>
                </a:solidFill>
              </a:rPr>
              <a:t>Machine Learning: Supervised vs. Unsupervisd</a:t>
            </a:r>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48A2BCBC-50EF-4175-83E0-F618B60D431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65794203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514F824-EC35-4FCE-AEE2-9D8C801C135B}" type="datetime1">
              <a:rPr lang="id-ID" smtClean="0">
                <a:solidFill>
                  <a:prstClr val="black">
                    <a:tint val="75000"/>
                  </a:prstClr>
                </a:solidFill>
              </a:rPr>
              <a:t>29/06/2019</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r>
              <a:rPr lang="en-US" smtClean="0">
                <a:solidFill>
                  <a:prstClr val="black">
                    <a:tint val="75000"/>
                  </a:prstClr>
                </a:solidFill>
              </a:rPr>
              <a:t>Machine Learning: Supervised vs. Unsupervisd</a:t>
            </a:r>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48A2BCBC-50EF-4175-83E0-F618B60D431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71507889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A337CF1-3E47-4154-9E77-FC73036D8F7D}" type="datetime1">
              <a:rPr lang="id-ID" smtClean="0">
                <a:solidFill>
                  <a:prstClr val="black">
                    <a:tint val="75000"/>
                  </a:prstClr>
                </a:solidFill>
              </a:rPr>
              <a:t>29/06/2019</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r>
              <a:rPr lang="en-US" smtClean="0">
                <a:solidFill>
                  <a:prstClr val="black">
                    <a:tint val="75000"/>
                  </a:prstClr>
                </a:solidFill>
              </a:rPr>
              <a:t>Machine Learning: Supervised vs. Unsupervisd</a:t>
            </a:r>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48A2BCBC-50EF-4175-83E0-F618B60D431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10753458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3129AA7-F50B-4F31-AFA2-81114FB15BD8}" type="datetime1">
              <a:rPr lang="id-ID" smtClean="0">
                <a:solidFill>
                  <a:prstClr val="black">
                    <a:tint val="75000"/>
                  </a:prstClr>
                </a:solidFill>
              </a:rPr>
              <a:t>29/06/2019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smtClean="0">
                <a:solidFill>
                  <a:prstClr val="black">
                    <a:tint val="75000"/>
                  </a:prstClr>
                </a:solidFill>
              </a:rPr>
              <a:t>Machine Learning: Supervised vs. Unsupervisd</a:t>
            </a: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48A2BCBC-50EF-4175-83E0-F618B60D431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26482013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515BA50-0995-4BEC-98B4-84F632F171A6}" type="datetime1">
              <a:rPr lang="id-ID" smtClean="0">
                <a:solidFill>
                  <a:prstClr val="black">
                    <a:tint val="75000"/>
                  </a:prstClr>
                </a:solidFill>
              </a:rPr>
              <a:t>29/06/2019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smtClean="0">
                <a:solidFill>
                  <a:prstClr val="black">
                    <a:tint val="75000"/>
                  </a:prstClr>
                </a:solidFill>
              </a:rPr>
              <a:t>Machine Learning: Supervised vs. Unsupervisd</a:t>
            </a: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48A2BCBC-50EF-4175-83E0-F618B60D431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68723089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0F2D389-447D-435A-B959-FE7F4B9D0754}" type="datetime1">
              <a:rPr lang="id-ID" smtClean="0">
                <a:solidFill>
                  <a:prstClr val="black">
                    <a:tint val="75000"/>
                  </a:prstClr>
                </a:solidFill>
              </a:rPr>
              <a:t>29/06/2019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smtClean="0">
                <a:solidFill>
                  <a:prstClr val="black">
                    <a:tint val="75000"/>
                  </a:prstClr>
                </a:solidFill>
              </a:rPr>
              <a:t>Machine Learning: Supervised vs. Unsupervisd</a:t>
            </a: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48A2BCBC-50EF-4175-83E0-F618B60D431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01563795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BFDF0A5-7135-4A05-9E0A-5E50284785BA}" type="datetime1">
              <a:rPr lang="id-ID" smtClean="0">
                <a:solidFill>
                  <a:prstClr val="black">
                    <a:tint val="75000"/>
                  </a:prstClr>
                </a:solidFill>
              </a:rPr>
              <a:t>29/06/2019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smtClean="0">
                <a:solidFill>
                  <a:prstClr val="black">
                    <a:tint val="75000"/>
                  </a:prstClr>
                </a:solidFill>
              </a:rPr>
              <a:t>Machine Learning: Supervised vs. Unsupervisd</a:t>
            </a: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48A2BCBC-50EF-4175-83E0-F618B60D431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24897526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490F997-33BA-4A4C-8910-3F249C137711}" type="datetime1">
              <a:rPr lang="id-ID" smtClean="0">
                <a:solidFill>
                  <a:prstClr val="black">
                    <a:tint val="75000"/>
                  </a:prstClr>
                </a:solidFill>
              </a:rPr>
              <a:t>29/06/2019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smtClean="0">
                <a:solidFill>
                  <a:prstClr val="black">
                    <a:tint val="75000"/>
                  </a:prstClr>
                </a:solidFill>
              </a:rPr>
              <a:t>Machine Learning: Supervised vs. Unsupervisd</a:t>
            </a: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48A2BCBC-50EF-4175-83E0-F618B60D431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52686006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1C791F9-A30C-4C17-8F0B-15C98B7A2865}" type="datetime1">
              <a:rPr lang="id-ID" smtClean="0">
                <a:solidFill>
                  <a:prstClr val="black">
                    <a:tint val="75000"/>
                  </a:prstClr>
                </a:solidFill>
              </a:rPr>
              <a:t>29/06/2019</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r>
              <a:rPr lang="en-US" smtClean="0">
                <a:solidFill>
                  <a:prstClr val="black">
                    <a:tint val="75000"/>
                  </a:prstClr>
                </a:solidFill>
              </a:rPr>
              <a:t>Machine Learning: Supervised vs. Unsupervisd</a:t>
            </a:r>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48A2BCBC-50EF-4175-83E0-F618B60D431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21680574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48BC3BE-094A-4C44-87D9-B8D7FA380B31}" type="datetime1">
              <a:rPr lang="id-ID" smtClean="0">
                <a:solidFill>
                  <a:prstClr val="black">
                    <a:tint val="75000"/>
                  </a:prstClr>
                </a:solidFill>
              </a:rPr>
              <a:t>29/06/2019</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r>
              <a:rPr lang="en-US" smtClean="0">
                <a:solidFill>
                  <a:prstClr val="black">
                    <a:tint val="75000"/>
                  </a:prstClr>
                </a:solidFill>
              </a:rPr>
              <a:t>Machine Learning: Supervised vs. Unsupervisd</a:t>
            </a:r>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48A2BCBC-50EF-4175-83E0-F618B60D431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715098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321843" y="2948156"/>
            <a:ext cx="6184483" cy="1315453"/>
          </a:xfrm>
          <a:noFill/>
        </p:spPr>
        <p:txBody>
          <a:bodyPr anchor="ctr">
            <a:normAutofit/>
          </a:bodyPr>
          <a:lstStyle>
            <a:lvl1pPr algn="l">
              <a:lnSpc>
                <a:spcPct val="100000"/>
              </a:lnSpc>
              <a:defRPr sz="4000" baseline="0">
                <a:solidFill>
                  <a:schemeClr val="bg2">
                    <a:lumMod val="25000"/>
                  </a:schemeClr>
                </a:solidFill>
              </a:defRPr>
            </a:lvl1pPr>
          </a:lstStyle>
          <a:p>
            <a:r>
              <a:rPr lang="id-ID" dirty="0" smtClean="0"/>
              <a:t>Judul Section / Bagian Klik Disini</a:t>
            </a:r>
            <a:endParaRPr lang="en-US" dirty="0"/>
          </a:p>
        </p:txBody>
      </p:sp>
      <p:sp>
        <p:nvSpPr>
          <p:cNvPr id="3" name="Text Placeholder 2"/>
          <p:cNvSpPr>
            <a:spLocks noGrp="1"/>
          </p:cNvSpPr>
          <p:nvPr>
            <p:ph type="body" idx="1" hasCustomPrompt="1"/>
          </p:nvPr>
        </p:nvSpPr>
        <p:spPr>
          <a:xfrm>
            <a:off x="2317581" y="2534653"/>
            <a:ext cx="6188745" cy="300078"/>
          </a:xfrm>
          <a:noFill/>
        </p:spPr>
        <p:txBody>
          <a:bodyPr anchor="ctr">
            <a:normAutofit/>
          </a:bodyPr>
          <a:lstStyle>
            <a:lvl1pPr marL="0" indent="0">
              <a:buNone/>
              <a:defRPr sz="1800" baseline="0">
                <a:solidFill>
                  <a:schemeClr val="bg2">
                    <a:lumMod val="2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d-ID" dirty="0" smtClean="0"/>
              <a:t>Bagian berapa</a:t>
            </a:r>
            <a:endParaRPr lang="en-US" dirty="0" smtClean="0"/>
          </a:p>
        </p:txBody>
      </p:sp>
      <p:sp>
        <p:nvSpPr>
          <p:cNvPr id="4" name="Date Placeholder 3"/>
          <p:cNvSpPr>
            <a:spLocks noGrp="1"/>
          </p:cNvSpPr>
          <p:nvPr>
            <p:ph type="dt" sz="half" idx="10"/>
          </p:nvPr>
        </p:nvSpPr>
        <p:spPr/>
        <p:txBody>
          <a:bodyPr/>
          <a:lstStyle/>
          <a:p>
            <a:fld id="{1DD08AB0-05AE-49D3-BD2B-F7D3BD7E4B97}" type="datetime1">
              <a:rPr lang="id-ID" smtClean="0"/>
              <a:t>29/06/2019</a:t>
            </a:fld>
            <a:endParaRPr lang="id-ID"/>
          </a:p>
        </p:txBody>
      </p:sp>
      <p:sp>
        <p:nvSpPr>
          <p:cNvPr id="5" name="Footer Placeholder 4"/>
          <p:cNvSpPr>
            <a:spLocks noGrp="1"/>
          </p:cNvSpPr>
          <p:nvPr>
            <p:ph type="ftr" sz="quarter" idx="11"/>
          </p:nvPr>
        </p:nvSpPr>
        <p:spPr/>
        <p:txBody>
          <a:bodyPr/>
          <a:lstStyle/>
          <a:p>
            <a:r>
              <a:rPr lang="en-US" smtClean="0"/>
              <a:t>Machine Learning: Supervised vs. Unsupervisd</a:t>
            </a:r>
            <a:endParaRPr lang="id-ID"/>
          </a:p>
        </p:txBody>
      </p:sp>
      <p:sp>
        <p:nvSpPr>
          <p:cNvPr id="6" name="Slide Number Placeholder 5"/>
          <p:cNvSpPr>
            <a:spLocks noGrp="1"/>
          </p:cNvSpPr>
          <p:nvPr>
            <p:ph type="sldNum" sz="quarter" idx="12"/>
          </p:nvPr>
        </p:nvSpPr>
        <p:spPr/>
        <p:txBody>
          <a:bodyPr/>
          <a:lstStyle/>
          <a:p>
            <a:fld id="{DF0E258F-04D6-46E9-8B77-0866F5CD991D}" type="slidenum">
              <a:rPr lang="id-ID" smtClean="0"/>
              <a:t>‹#›</a:t>
            </a:fld>
            <a:endParaRPr lang="id-ID" dirty="0"/>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59719" y="2582779"/>
            <a:ext cx="1471628" cy="1640725"/>
          </a:xfrm>
          <a:prstGeom prst="rect">
            <a:avLst/>
          </a:prstGeom>
        </p:spPr>
      </p:pic>
    </p:spTree>
    <p:extLst>
      <p:ext uri="{BB962C8B-B14F-4D97-AF65-F5344CB8AC3E}">
        <p14:creationId xmlns:p14="http://schemas.microsoft.com/office/powerpoint/2010/main" val="2309521320"/>
      </p:ext>
    </p:extLst>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B462976-51B7-4159-9575-E0153CC8C169}" type="datetime1">
              <a:rPr lang="id-ID" smtClean="0">
                <a:solidFill>
                  <a:prstClr val="black">
                    <a:tint val="75000"/>
                  </a:prstClr>
                </a:solidFill>
              </a:rPr>
              <a:t>29/06/2019</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r>
              <a:rPr lang="en-US" smtClean="0">
                <a:solidFill>
                  <a:prstClr val="black">
                    <a:tint val="75000"/>
                  </a:prstClr>
                </a:solidFill>
              </a:rPr>
              <a:t>Machine Learning: Supervised vs. Unsupervisd</a:t>
            </a:r>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48A2BCBC-50EF-4175-83E0-F618B60D431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57267597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C7CB78F-9764-4C6D-8EEA-B60C222DA230}" type="datetime1">
              <a:rPr lang="id-ID" smtClean="0">
                <a:solidFill>
                  <a:prstClr val="black">
                    <a:tint val="75000"/>
                  </a:prstClr>
                </a:solidFill>
              </a:rPr>
              <a:t>29/06/2019</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r>
              <a:rPr lang="en-US" smtClean="0">
                <a:solidFill>
                  <a:prstClr val="black">
                    <a:tint val="75000"/>
                  </a:prstClr>
                </a:solidFill>
              </a:rPr>
              <a:t>Machine Learning: Supervised vs. Unsupervisd</a:t>
            </a:r>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48A2BCBC-50EF-4175-83E0-F618B60D431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5081915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4301E07-212A-48C4-9B9D-B22AD4C0827E}" type="datetime1">
              <a:rPr lang="id-ID" smtClean="0">
                <a:solidFill>
                  <a:prstClr val="black">
                    <a:tint val="75000"/>
                  </a:prstClr>
                </a:solidFill>
              </a:rPr>
              <a:t>29/06/2019</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r>
              <a:rPr lang="en-US" smtClean="0">
                <a:solidFill>
                  <a:prstClr val="black">
                    <a:tint val="75000"/>
                  </a:prstClr>
                </a:solidFill>
              </a:rPr>
              <a:t>Machine Learning: Supervised vs. Unsupervisd</a:t>
            </a:r>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48A2BCBC-50EF-4175-83E0-F618B60D431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02931182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FF3857E-4723-4E9A-850F-DB28E784F512}" type="datetime1">
              <a:rPr lang="id-ID" smtClean="0">
                <a:solidFill>
                  <a:prstClr val="black">
                    <a:tint val="75000"/>
                  </a:prstClr>
                </a:solidFill>
              </a:rPr>
              <a:t>29/06/2019</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r>
              <a:rPr lang="en-US" smtClean="0">
                <a:solidFill>
                  <a:prstClr val="black">
                    <a:tint val="75000"/>
                  </a:prstClr>
                </a:solidFill>
              </a:rPr>
              <a:t>Machine Learning: Supervised vs. Unsupervisd</a:t>
            </a:r>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48A2BCBC-50EF-4175-83E0-F618B60D431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79201957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32EE631-CF67-407A-A42E-F222F659CE51}" type="datetime1">
              <a:rPr lang="id-ID" smtClean="0">
                <a:solidFill>
                  <a:prstClr val="black">
                    <a:tint val="75000"/>
                  </a:prstClr>
                </a:solidFill>
              </a:rPr>
              <a:t>29/06/2019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smtClean="0">
                <a:solidFill>
                  <a:prstClr val="black">
                    <a:tint val="75000"/>
                  </a:prstClr>
                </a:solidFill>
              </a:rPr>
              <a:t>Machine Learning: Supervised vs. Unsupervisd</a:t>
            </a: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48A2BCBC-50EF-4175-83E0-F618B60D431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1264240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0913F33-F272-4F67-BBD8-02E482725B5E}" type="datetime1">
              <a:rPr lang="id-ID" smtClean="0">
                <a:solidFill>
                  <a:prstClr val="black">
                    <a:tint val="75000"/>
                  </a:prstClr>
                </a:solidFill>
              </a:rPr>
              <a:t>29/06/2019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smtClean="0">
                <a:solidFill>
                  <a:prstClr val="black">
                    <a:tint val="75000"/>
                  </a:prstClr>
                </a:solidFill>
              </a:rPr>
              <a:t>Machine Learning: Supervised vs. Unsupervisd</a:t>
            </a: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48A2BCBC-50EF-4175-83E0-F618B60D431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5381451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84898" y="1427747"/>
            <a:ext cx="4329952" cy="4749216"/>
          </a:xfrm>
        </p:spPr>
        <p:txBody>
          <a:bodyPr anchor="ct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29150" y="1427747"/>
            <a:ext cx="4378492" cy="4749216"/>
          </a:xfrm>
        </p:spPr>
        <p:txBody>
          <a:bodyPr anchor="ct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Date Placeholder 4"/>
          <p:cNvSpPr>
            <a:spLocks noGrp="1"/>
          </p:cNvSpPr>
          <p:nvPr>
            <p:ph type="dt" sz="half" idx="10"/>
          </p:nvPr>
        </p:nvSpPr>
        <p:spPr/>
        <p:txBody>
          <a:bodyPr/>
          <a:lstStyle/>
          <a:p>
            <a:fld id="{A608F3CF-1C31-4B57-B672-8D41280E6931}" type="datetime1">
              <a:rPr lang="id-ID" smtClean="0"/>
              <a:t>29/06/2019</a:t>
            </a:fld>
            <a:endParaRPr lang="id-ID"/>
          </a:p>
        </p:txBody>
      </p:sp>
      <p:sp>
        <p:nvSpPr>
          <p:cNvPr id="6" name="Footer Placeholder 5"/>
          <p:cNvSpPr>
            <a:spLocks noGrp="1"/>
          </p:cNvSpPr>
          <p:nvPr>
            <p:ph type="ftr" sz="quarter" idx="11"/>
          </p:nvPr>
        </p:nvSpPr>
        <p:spPr/>
        <p:txBody>
          <a:bodyPr/>
          <a:lstStyle/>
          <a:p>
            <a:r>
              <a:rPr lang="en-US" smtClean="0"/>
              <a:t>Machine Learning: Supervised vs. Unsupervisd</a:t>
            </a:r>
            <a:endParaRPr lang="id-ID"/>
          </a:p>
        </p:txBody>
      </p:sp>
      <p:sp>
        <p:nvSpPr>
          <p:cNvPr id="7" name="Slide Number Placeholder 6"/>
          <p:cNvSpPr>
            <a:spLocks noGrp="1"/>
          </p:cNvSpPr>
          <p:nvPr>
            <p:ph type="sldNum" sz="quarter" idx="12"/>
          </p:nvPr>
        </p:nvSpPr>
        <p:spPr/>
        <p:txBody>
          <a:bodyPr/>
          <a:lstStyle/>
          <a:p>
            <a:fld id="{DF0E258F-04D6-46E9-8B77-0866F5CD991D}" type="slidenum">
              <a:rPr lang="id-ID" smtClean="0"/>
              <a:t>‹#›</a:t>
            </a:fld>
            <a:endParaRPr lang="id-ID"/>
          </a:p>
        </p:txBody>
      </p:sp>
    </p:spTree>
    <p:extLst>
      <p:ext uri="{BB962C8B-B14F-4D97-AF65-F5344CB8AC3E}">
        <p14:creationId xmlns:p14="http://schemas.microsoft.com/office/powerpoint/2010/main" val="2219929876"/>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nippet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Content Placeholder 3"/>
          <p:cNvSpPr>
            <a:spLocks noGrp="1"/>
          </p:cNvSpPr>
          <p:nvPr>
            <p:ph sz="half" idx="2"/>
          </p:nvPr>
        </p:nvSpPr>
        <p:spPr>
          <a:xfrm>
            <a:off x="5486400" y="1427747"/>
            <a:ext cx="3521242" cy="4749216"/>
          </a:xfrm>
        </p:spPr>
        <p:txBody>
          <a:bodyPr anchor="ctr">
            <a:normAutofit/>
          </a:bodyPr>
          <a:lstStyle>
            <a:lvl1pPr>
              <a:defRPr sz="1600"/>
            </a:lvl1pPr>
            <a:lvl2pPr>
              <a:defRPr sz="1400"/>
            </a:lvl2pPr>
            <a:lvl3pPr>
              <a:defRPr sz="1200"/>
            </a:lvl3pPr>
            <a:lvl4pPr>
              <a:defRPr sz="1100"/>
            </a:lvl4pPr>
            <a:lvl5pPr>
              <a:defRPr sz="11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Date Placeholder 4"/>
          <p:cNvSpPr>
            <a:spLocks noGrp="1"/>
          </p:cNvSpPr>
          <p:nvPr>
            <p:ph type="dt" sz="half" idx="10"/>
          </p:nvPr>
        </p:nvSpPr>
        <p:spPr/>
        <p:txBody>
          <a:bodyPr/>
          <a:lstStyle/>
          <a:p>
            <a:fld id="{70758CD9-1314-4D34-BB90-93E314A9F628}" type="datetime1">
              <a:rPr lang="id-ID" smtClean="0"/>
              <a:t>29/06/2019</a:t>
            </a:fld>
            <a:endParaRPr lang="id-ID"/>
          </a:p>
        </p:txBody>
      </p:sp>
      <p:sp>
        <p:nvSpPr>
          <p:cNvPr id="6" name="Footer Placeholder 5"/>
          <p:cNvSpPr>
            <a:spLocks noGrp="1"/>
          </p:cNvSpPr>
          <p:nvPr>
            <p:ph type="ftr" sz="quarter" idx="11"/>
          </p:nvPr>
        </p:nvSpPr>
        <p:spPr/>
        <p:txBody>
          <a:bodyPr/>
          <a:lstStyle/>
          <a:p>
            <a:r>
              <a:rPr lang="en-US" smtClean="0"/>
              <a:t>Machine Learning: Supervised vs. Unsupervisd</a:t>
            </a:r>
            <a:endParaRPr lang="id-ID"/>
          </a:p>
        </p:txBody>
      </p:sp>
      <p:sp>
        <p:nvSpPr>
          <p:cNvPr id="7" name="Slide Number Placeholder 6"/>
          <p:cNvSpPr>
            <a:spLocks noGrp="1"/>
          </p:cNvSpPr>
          <p:nvPr>
            <p:ph type="sldNum" sz="quarter" idx="12"/>
          </p:nvPr>
        </p:nvSpPr>
        <p:spPr/>
        <p:txBody>
          <a:bodyPr/>
          <a:lstStyle/>
          <a:p>
            <a:fld id="{DF0E258F-04D6-46E9-8B77-0866F5CD991D}" type="slidenum">
              <a:rPr lang="id-ID" smtClean="0"/>
              <a:t>‹#›</a:t>
            </a:fld>
            <a:endParaRPr lang="id-ID"/>
          </a:p>
        </p:txBody>
      </p:sp>
      <p:sp>
        <p:nvSpPr>
          <p:cNvPr id="9" name="Text Placeholder 8"/>
          <p:cNvSpPr>
            <a:spLocks noGrp="1"/>
          </p:cNvSpPr>
          <p:nvPr>
            <p:ph type="body" sz="quarter" idx="13"/>
          </p:nvPr>
        </p:nvSpPr>
        <p:spPr>
          <a:xfrm>
            <a:off x="184898" y="1427747"/>
            <a:ext cx="5197228" cy="4749216"/>
          </a:xfrm>
          <a:ln>
            <a:solidFill>
              <a:schemeClr val="tx1"/>
            </a:solidFill>
            <a:prstDash val="lgDash"/>
          </a:ln>
        </p:spPr>
        <p:txBody>
          <a:bodyPr anchor="ctr">
            <a:normAutofit/>
          </a:bodyPr>
          <a:lstStyle>
            <a:lvl1pPr marL="88900" indent="0">
              <a:buNone/>
              <a:defRPr sz="1100" b="1">
                <a:solidFill>
                  <a:schemeClr val="tx1"/>
                </a:solidFill>
                <a:latin typeface="Courier New" panose="02070309020205020404" pitchFamily="49" charset="0"/>
                <a:cs typeface="Courier New" panose="02070309020205020404" pitchFamily="49" charset="0"/>
              </a:defRPr>
            </a:lvl1pPr>
          </a:lstStyle>
          <a:p>
            <a:pPr lvl="0"/>
            <a:endParaRPr lang="id-ID" dirty="0"/>
          </a:p>
        </p:txBody>
      </p:sp>
    </p:spTree>
    <p:extLst>
      <p:ext uri="{BB962C8B-B14F-4D97-AF65-F5344CB8AC3E}">
        <p14:creationId xmlns:p14="http://schemas.microsoft.com/office/powerpoint/2010/main" val="2437886424"/>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84898" y="1427747"/>
            <a:ext cx="4313284" cy="846472"/>
          </a:xfrm>
        </p:spPr>
        <p:txBody>
          <a:bodyPr anchor="ctr"/>
          <a:lstStyle>
            <a:lvl1pPr marL="0" indent="0" algn="ctr">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184898" y="2274219"/>
            <a:ext cx="4313284" cy="391544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4629150" y="1427747"/>
            <a:ext cx="4378492" cy="846472"/>
          </a:xfrm>
        </p:spPr>
        <p:txBody>
          <a:bodyPr anchor="ctr"/>
          <a:lstStyle>
            <a:lvl1pPr marL="0" indent="0" algn="ctr">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6" name="Content Placeholder 5"/>
          <p:cNvSpPr>
            <a:spLocks noGrp="1"/>
          </p:cNvSpPr>
          <p:nvPr>
            <p:ph sz="quarter" idx="4"/>
          </p:nvPr>
        </p:nvSpPr>
        <p:spPr>
          <a:xfrm>
            <a:off x="4629150" y="2274219"/>
            <a:ext cx="4378492" cy="391544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Date Placeholder 6"/>
          <p:cNvSpPr>
            <a:spLocks noGrp="1"/>
          </p:cNvSpPr>
          <p:nvPr>
            <p:ph type="dt" sz="half" idx="10"/>
          </p:nvPr>
        </p:nvSpPr>
        <p:spPr/>
        <p:txBody>
          <a:bodyPr/>
          <a:lstStyle/>
          <a:p>
            <a:fld id="{90895223-182D-45A4-847A-78A793E3CED8}" type="datetime1">
              <a:rPr lang="id-ID" smtClean="0"/>
              <a:t>29/06/2019</a:t>
            </a:fld>
            <a:endParaRPr lang="id-ID"/>
          </a:p>
        </p:txBody>
      </p:sp>
      <p:sp>
        <p:nvSpPr>
          <p:cNvPr id="8" name="Footer Placeholder 7"/>
          <p:cNvSpPr>
            <a:spLocks noGrp="1"/>
          </p:cNvSpPr>
          <p:nvPr>
            <p:ph type="ftr" sz="quarter" idx="11"/>
          </p:nvPr>
        </p:nvSpPr>
        <p:spPr/>
        <p:txBody>
          <a:bodyPr/>
          <a:lstStyle/>
          <a:p>
            <a:r>
              <a:rPr lang="en-US" smtClean="0"/>
              <a:t>Machine Learning: Supervised vs. Unsupervisd</a:t>
            </a:r>
            <a:endParaRPr lang="id-ID"/>
          </a:p>
        </p:txBody>
      </p:sp>
      <p:sp>
        <p:nvSpPr>
          <p:cNvPr id="9" name="Slide Number Placeholder 8"/>
          <p:cNvSpPr>
            <a:spLocks noGrp="1"/>
          </p:cNvSpPr>
          <p:nvPr>
            <p:ph type="sldNum" sz="quarter" idx="12"/>
          </p:nvPr>
        </p:nvSpPr>
        <p:spPr/>
        <p:txBody>
          <a:bodyPr/>
          <a:lstStyle/>
          <a:p>
            <a:fld id="{DF0E258F-04D6-46E9-8B77-0866F5CD991D}" type="slidenum">
              <a:rPr lang="id-ID" smtClean="0"/>
              <a:t>‹#›</a:t>
            </a:fld>
            <a:endParaRPr lang="id-ID"/>
          </a:p>
        </p:txBody>
      </p:sp>
      <p:sp>
        <p:nvSpPr>
          <p:cNvPr id="11" name="Title 1"/>
          <p:cNvSpPr>
            <a:spLocks noGrp="1"/>
          </p:cNvSpPr>
          <p:nvPr>
            <p:ph type="title"/>
          </p:nvPr>
        </p:nvSpPr>
        <p:spPr>
          <a:xfrm>
            <a:off x="1652338" y="412469"/>
            <a:ext cx="7355304" cy="842804"/>
          </a:xfrm>
        </p:spPr>
        <p:txBody>
          <a:bodyPr/>
          <a:lstStyle/>
          <a:p>
            <a:r>
              <a:rPr lang="en-US" smtClean="0"/>
              <a:t>Click to edit Master title style</a:t>
            </a:r>
            <a:endParaRPr lang="en-US" dirty="0"/>
          </a:p>
        </p:txBody>
      </p:sp>
    </p:spTree>
    <p:extLst>
      <p:ext uri="{BB962C8B-B14F-4D97-AF65-F5344CB8AC3E}">
        <p14:creationId xmlns:p14="http://schemas.microsoft.com/office/powerpoint/2010/main" val="3060048508"/>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Date Placeholder 2"/>
          <p:cNvSpPr>
            <a:spLocks noGrp="1"/>
          </p:cNvSpPr>
          <p:nvPr>
            <p:ph type="dt" sz="half" idx="10"/>
          </p:nvPr>
        </p:nvSpPr>
        <p:spPr/>
        <p:txBody>
          <a:bodyPr/>
          <a:lstStyle/>
          <a:p>
            <a:fld id="{11802B65-485A-43B4-BBB8-ECB9AACEDF93}" type="datetime1">
              <a:rPr lang="id-ID" smtClean="0"/>
              <a:t>29/06/2019</a:t>
            </a:fld>
            <a:endParaRPr lang="id-ID"/>
          </a:p>
        </p:txBody>
      </p:sp>
      <p:sp>
        <p:nvSpPr>
          <p:cNvPr id="4" name="Footer Placeholder 3"/>
          <p:cNvSpPr>
            <a:spLocks noGrp="1"/>
          </p:cNvSpPr>
          <p:nvPr>
            <p:ph type="ftr" sz="quarter" idx="11"/>
          </p:nvPr>
        </p:nvSpPr>
        <p:spPr/>
        <p:txBody>
          <a:bodyPr/>
          <a:lstStyle/>
          <a:p>
            <a:r>
              <a:rPr lang="en-US" smtClean="0"/>
              <a:t>Machine Learning: Supervised vs. Unsupervisd</a:t>
            </a:r>
            <a:endParaRPr lang="id-ID"/>
          </a:p>
        </p:txBody>
      </p:sp>
      <p:sp>
        <p:nvSpPr>
          <p:cNvPr id="5" name="Slide Number Placeholder 4"/>
          <p:cNvSpPr>
            <a:spLocks noGrp="1"/>
          </p:cNvSpPr>
          <p:nvPr>
            <p:ph type="sldNum" sz="quarter" idx="12"/>
          </p:nvPr>
        </p:nvSpPr>
        <p:spPr/>
        <p:txBody>
          <a:bodyPr/>
          <a:lstStyle/>
          <a:p>
            <a:fld id="{DF0E258F-04D6-46E9-8B77-0866F5CD991D}" type="slidenum">
              <a:rPr lang="id-ID" smtClean="0"/>
              <a:t>‹#›</a:t>
            </a:fld>
            <a:endParaRPr lang="id-ID"/>
          </a:p>
        </p:txBody>
      </p:sp>
    </p:spTree>
    <p:extLst>
      <p:ext uri="{BB962C8B-B14F-4D97-AF65-F5344CB8AC3E}">
        <p14:creationId xmlns:p14="http://schemas.microsoft.com/office/powerpoint/2010/main" val="3537136989"/>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mage with Titl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A333E6A-B96D-4945-9DBC-6FDA0E27DB8B}" type="datetime1">
              <a:rPr lang="id-ID" smtClean="0"/>
              <a:t>29/06/2019</a:t>
            </a:fld>
            <a:endParaRPr lang="id-ID"/>
          </a:p>
        </p:txBody>
      </p:sp>
      <p:sp>
        <p:nvSpPr>
          <p:cNvPr id="3" name="Footer Placeholder 2"/>
          <p:cNvSpPr>
            <a:spLocks noGrp="1"/>
          </p:cNvSpPr>
          <p:nvPr>
            <p:ph type="ftr" sz="quarter" idx="11"/>
          </p:nvPr>
        </p:nvSpPr>
        <p:spPr/>
        <p:txBody>
          <a:bodyPr/>
          <a:lstStyle/>
          <a:p>
            <a:r>
              <a:rPr lang="en-US" smtClean="0"/>
              <a:t>Machine Learning: Supervised vs. Unsupervisd</a:t>
            </a:r>
            <a:endParaRPr lang="id-ID"/>
          </a:p>
        </p:txBody>
      </p:sp>
      <p:sp>
        <p:nvSpPr>
          <p:cNvPr id="4" name="Slide Number Placeholder 3"/>
          <p:cNvSpPr>
            <a:spLocks noGrp="1"/>
          </p:cNvSpPr>
          <p:nvPr>
            <p:ph type="sldNum" sz="quarter" idx="12"/>
          </p:nvPr>
        </p:nvSpPr>
        <p:spPr/>
        <p:txBody>
          <a:bodyPr/>
          <a:lstStyle/>
          <a:p>
            <a:fld id="{DF0E258F-04D6-46E9-8B77-0866F5CD991D}" type="slidenum">
              <a:rPr lang="id-ID" smtClean="0"/>
              <a:t>‹#›</a:t>
            </a:fld>
            <a:endParaRPr lang="id-ID"/>
          </a:p>
        </p:txBody>
      </p:sp>
      <p:sp>
        <p:nvSpPr>
          <p:cNvPr id="5" name="Picture Placeholder 11"/>
          <p:cNvSpPr>
            <a:spLocks noGrp="1"/>
          </p:cNvSpPr>
          <p:nvPr>
            <p:ph type="pic" sz="quarter" idx="13"/>
          </p:nvPr>
        </p:nvSpPr>
        <p:spPr>
          <a:xfrm>
            <a:off x="184897" y="1556084"/>
            <a:ext cx="8822577" cy="4122821"/>
          </a:xfrm>
        </p:spPr>
        <p:txBody>
          <a:bodyPr/>
          <a:lstStyle/>
          <a:p>
            <a:endParaRPr lang="id-ID" dirty="0"/>
          </a:p>
        </p:txBody>
      </p:sp>
      <p:sp>
        <p:nvSpPr>
          <p:cNvPr id="8" name="Title 1"/>
          <p:cNvSpPr>
            <a:spLocks noGrp="1"/>
          </p:cNvSpPr>
          <p:nvPr>
            <p:ph type="title"/>
          </p:nvPr>
        </p:nvSpPr>
        <p:spPr>
          <a:xfrm>
            <a:off x="2703094" y="412469"/>
            <a:ext cx="6304548" cy="842804"/>
          </a:xfrm>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264324366"/>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mag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Date Placeholder 1"/>
          <p:cNvSpPr>
            <a:spLocks noGrp="1"/>
          </p:cNvSpPr>
          <p:nvPr>
            <p:ph type="dt" sz="half" idx="10"/>
          </p:nvPr>
        </p:nvSpPr>
        <p:spPr/>
        <p:txBody>
          <a:bodyPr/>
          <a:lstStyle/>
          <a:p>
            <a:fld id="{4F244AF9-D8E7-45D6-B22F-A72D494A4CB9}" type="datetime1">
              <a:rPr lang="id-ID" smtClean="0"/>
              <a:t>29/06/2019</a:t>
            </a:fld>
            <a:endParaRPr lang="id-ID"/>
          </a:p>
        </p:txBody>
      </p:sp>
      <p:sp>
        <p:nvSpPr>
          <p:cNvPr id="3" name="Footer Placeholder 2"/>
          <p:cNvSpPr>
            <a:spLocks noGrp="1"/>
          </p:cNvSpPr>
          <p:nvPr>
            <p:ph type="ftr" sz="quarter" idx="11"/>
          </p:nvPr>
        </p:nvSpPr>
        <p:spPr>
          <a:xfrm>
            <a:off x="2362034" y="6420518"/>
            <a:ext cx="4475746" cy="365125"/>
          </a:xfrm>
        </p:spPr>
        <p:txBody>
          <a:bodyPr/>
          <a:lstStyle/>
          <a:p>
            <a:r>
              <a:rPr lang="en-US" smtClean="0"/>
              <a:t>Machine Learning: Supervised vs. Unsupervisd</a:t>
            </a:r>
            <a:endParaRPr lang="id-ID" dirty="0"/>
          </a:p>
        </p:txBody>
      </p:sp>
      <p:sp>
        <p:nvSpPr>
          <p:cNvPr id="4" name="Slide Number Placeholder 3"/>
          <p:cNvSpPr>
            <a:spLocks noGrp="1"/>
          </p:cNvSpPr>
          <p:nvPr>
            <p:ph type="sldNum" sz="quarter" idx="12"/>
          </p:nvPr>
        </p:nvSpPr>
        <p:spPr>
          <a:xfrm>
            <a:off x="8093243" y="6420519"/>
            <a:ext cx="914400" cy="365125"/>
          </a:xfrm>
        </p:spPr>
        <p:txBody>
          <a:bodyPr/>
          <a:lstStyle>
            <a:lvl1pPr>
              <a:defRPr sz="1050">
                <a:solidFill>
                  <a:schemeClr val="tx1">
                    <a:lumMod val="65000"/>
                    <a:lumOff val="35000"/>
                  </a:schemeClr>
                </a:solidFill>
              </a:defRPr>
            </a:lvl1pPr>
          </a:lstStyle>
          <a:p>
            <a:fld id="{DF0E258F-04D6-46E9-8B77-0866F5CD991D}" type="slidenum">
              <a:rPr lang="id-ID" smtClean="0"/>
              <a:pPr/>
              <a:t>‹#›</a:t>
            </a:fld>
            <a:endParaRPr lang="id-ID" dirty="0"/>
          </a:p>
        </p:txBody>
      </p:sp>
      <p:pic>
        <p:nvPicPr>
          <p:cNvPr id="6" name="Picture 5"/>
          <p:cNvPicPr>
            <a:picLocks noChangeAspect="1"/>
          </p:cNvPicPr>
          <p:nvPr userDrawn="1"/>
        </p:nvPicPr>
        <p:blipFill rotWithShape="1">
          <a:blip r:embed="rId3" cstate="print">
            <a:extLst>
              <a:ext uri="{28A0092B-C50C-407E-A947-70E740481C1C}">
                <a14:useLocalDpi xmlns:a14="http://schemas.microsoft.com/office/drawing/2010/main" val="0"/>
              </a:ext>
            </a:extLst>
          </a:blip>
          <a:srcRect l="7013" r="7281" b="22399"/>
          <a:stretch/>
        </p:blipFill>
        <p:spPr>
          <a:xfrm>
            <a:off x="508617" y="121182"/>
            <a:ext cx="363863" cy="343446"/>
          </a:xfrm>
          <a:prstGeom prst="rect">
            <a:avLst/>
          </a:prstGeom>
        </p:spPr>
      </p:pic>
      <p:pic>
        <p:nvPicPr>
          <p:cNvPr id="7" name="Picture 6"/>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42762" y="113994"/>
            <a:ext cx="806818" cy="350634"/>
          </a:xfrm>
          <a:prstGeom prst="rect">
            <a:avLst/>
          </a:prstGeom>
        </p:spPr>
      </p:pic>
      <p:pic>
        <p:nvPicPr>
          <p:cNvPr id="8" name="Picture 7"/>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04113" y="121182"/>
            <a:ext cx="333345" cy="343446"/>
          </a:xfrm>
          <a:prstGeom prst="rect">
            <a:avLst/>
          </a:prstGeom>
        </p:spPr>
      </p:pic>
      <p:sp>
        <p:nvSpPr>
          <p:cNvPr id="12" name="Picture Placeholder 11"/>
          <p:cNvSpPr>
            <a:spLocks noGrp="1"/>
          </p:cNvSpPr>
          <p:nvPr>
            <p:ph type="pic" sz="quarter" idx="13"/>
          </p:nvPr>
        </p:nvSpPr>
        <p:spPr>
          <a:xfrm>
            <a:off x="184897" y="585809"/>
            <a:ext cx="8822577" cy="5762353"/>
          </a:xfrm>
        </p:spPr>
        <p:txBody>
          <a:bodyPr/>
          <a:lstStyle/>
          <a:p>
            <a:endParaRPr lang="id-ID" dirty="0"/>
          </a:p>
        </p:txBody>
      </p:sp>
      <p:sp>
        <p:nvSpPr>
          <p:cNvPr id="13" name="TextBox 12"/>
          <p:cNvSpPr txBox="1"/>
          <p:nvPr userDrawn="1"/>
        </p:nvSpPr>
        <p:spPr>
          <a:xfrm>
            <a:off x="3916279" y="45113"/>
            <a:ext cx="5091363" cy="230832"/>
          </a:xfrm>
          <a:prstGeom prst="rect">
            <a:avLst/>
          </a:prstGeom>
          <a:noFill/>
        </p:spPr>
        <p:txBody>
          <a:bodyPr wrap="square" rtlCol="0">
            <a:spAutoFit/>
          </a:bodyPr>
          <a:lstStyle/>
          <a:p>
            <a:pPr algn="r"/>
            <a:r>
              <a:rPr lang="id-ID" sz="900" dirty="0" smtClean="0">
                <a:solidFill>
                  <a:schemeClr val="bg2">
                    <a:lumMod val="25000"/>
                  </a:schemeClr>
                </a:solidFill>
                <a:latin typeface="Segoe UI Light" panose="020B0502040204020203" pitchFamily="34" charset="0"/>
                <a:cs typeface="Segoe UI Light" panose="020B0502040204020203" pitchFamily="34" charset="0"/>
              </a:rPr>
              <a:t>Program Fresh</a:t>
            </a:r>
            <a:r>
              <a:rPr lang="id-ID" sz="900" baseline="0" dirty="0" smtClean="0">
                <a:solidFill>
                  <a:schemeClr val="bg2">
                    <a:lumMod val="25000"/>
                  </a:schemeClr>
                </a:solidFill>
                <a:latin typeface="Segoe UI Light" panose="020B0502040204020203" pitchFamily="34" charset="0"/>
                <a:cs typeface="Segoe UI Light" panose="020B0502040204020203" pitchFamily="34" charset="0"/>
              </a:rPr>
              <a:t> Graduate Academy Digital Talent Scholarship 2019 | Machine Learning</a:t>
            </a:r>
            <a:endParaRPr lang="id-ID" sz="900" dirty="0">
              <a:solidFill>
                <a:schemeClr val="bg2">
                  <a:lumMod val="25000"/>
                </a:schemeClr>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107885903"/>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4.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3.png"/><Relationship Id="rId2" Type="http://schemas.openxmlformats.org/officeDocument/2006/relationships/slideLayout" Target="../slideLayouts/slideLayout2.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theme" Target="../theme/theme2.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theme" Target="../theme/theme3.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 name="Footer Placeholder 4"/>
          <p:cNvSpPr>
            <a:spLocks noGrp="1"/>
          </p:cNvSpPr>
          <p:nvPr>
            <p:ph type="ftr" sz="quarter" idx="3"/>
          </p:nvPr>
        </p:nvSpPr>
        <p:spPr>
          <a:xfrm>
            <a:off x="2334127" y="6420519"/>
            <a:ext cx="4475746" cy="365125"/>
          </a:xfrm>
          <a:prstGeom prst="rect">
            <a:avLst/>
          </a:prstGeom>
        </p:spPr>
        <p:txBody>
          <a:bodyPr vert="horz" lIns="91440" tIns="45720" rIns="91440" bIns="45720" rtlCol="0" anchor="ctr"/>
          <a:lstStyle>
            <a:lvl1pPr algn="ctr">
              <a:defRPr sz="1050">
                <a:solidFill>
                  <a:schemeClr val="tx1">
                    <a:tint val="75000"/>
                  </a:schemeClr>
                </a:solidFill>
              </a:defRPr>
            </a:lvl1pPr>
          </a:lstStyle>
          <a:p>
            <a:r>
              <a:rPr lang="en-US" smtClean="0"/>
              <a:t>Machine Learning: Supervised vs. Unsupervisd</a:t>
            </a:r>
            <a:endParaRPr lang="id-ID" dirty="0"/>
          </a:p>
        </p:txBody>
      </p:sp>
      <p:sp>
        <p:nvSpPr>
          <p:cNvPr id="2" name="Title Placeholder 1"/>
          <p:cNvSpPr>
            <a:spLocks noGrp="1"/>
          </p:cNvSpPr>
          <p:nvPr>
            <p:ph type="title"/>
          </p:nvPr>
        </p:nvSpPr>
        <p:spPr>
          <a:xfrm>
            <a:off x="1652338" y="412469"/>
            <a:ext cx="7355304" cy="842804"/>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184897" y="1459832"/>
            <a:ext cx="8822745" cy="4708943"/>
          </a:xfrm>
          <a:prstGeom prst="rect">
            <a:avLst/>
          </a:prstGeom>
        </p:spPr>
        <p:txBody>
          <a:bodyPr vert="horz" lIns="91440" tIns="45720" rIns="91440" bIns="45720" rtlCol="0" anchor="t">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184898" y="6420519"/>
            <a:ext cx="1467440" cy="365125"/>
          </a:xfrm>
          <a:prstGeom prst="rect">
            <a:avLst/>
          </a:prstGeom>
        </p:spPr>
        <p:txBody>
          <a:bodyPr vert="horz" lIns="91440" tIns="45720" rIns="91440" bIns="45720" rtlCol="0" anchor="ctr"/>
          <a:lstStyle>
            <a:lvl1pPr algn="l">
              <a:defRPr sz="1050">
                <a:solidFill>
                  <a:schemeClr val="tx1">
                    <a:tint val="75000"/>
                  </a:schemeClr>
                </a:solidFill>
              </a:defRPr>
            </a:lvl1pPr>
          </a:lstStyle>
          <a:p>
            <a:fld id="{E92BA691-5567-4705-A601-B388A4797500}" type="datetime1">
              <a:rPr lang="id-ID" smtClean="0"/>
              <a:t>29/06/2019</a:t>
            </a:fld>
            <a:endParaRPr lang="id-ID" dirty="0"/>
          </a:p>
        </p:txBody>
      </p:sp>
      <p:sp>
        <p:nvSpPr>
          <p:cNvPr id="6" name="Slide Number Placeholder 5"/>
          <p:cNvSpPr>
            <a:spLocks noGrp="1"/>
          </p:cNvSpPr>
          <p:nvPr>
            <p:ph type="sldNum" sz="quarter" idx="4"/>
          </p:nvPr>
        </p:nvSpPr>
        <p:spPr>
          <a:xfrm>
            <a:off x="8093243" y="6241131"/>
            <a:ext cx="914400" cy="544513"/>
          </a:xfrm>
          <a:prstGeom prst="rect">
            <a:avLst/>
          </a:prstGeom>
        </p:spPr>
        <p:txBody>
          <a:bodyPr vert="horz" lIns="91440" tIns="45720" rIns="91440" bIns="45720" rtlCol="0" anchor="ctr"/>
          <a:lstStyle>
            <a:lvl1pPr algn="ctr">
              <a:defRPr sz="3600">
                <a:solidFill>
                  <a:schemeClr val="bg1"/>
                </a:solidFill>
              </a:defRPr>
            </a:lvl1pPr>
          </a:lstStyle>
          <a:p>
            <a:fld id="{DF0E258F-04D6-46E9-8B77-0866F5CD991D}" type="slidenum">
              <a:rPr lang="id-ID" smtClean="0"/>
              <a:pPr/>
              <a:t>‹#›</a:t>
            </a:fld>
            <a:endParaRPr lang="id-ID" dirty="0"/>
          </a:p>
        </p:txBody>
      </p:sp>
      <p:pic>
        <p:nvPicPr>
          <p:cNvPr id="10" name="Picture 9"/>
          <p:cNvPicPr>
            <a:picLocks noChangeAspect="1"/>
          </p:cNvPicPr>
          <p:nvPr userDrawn="1"/>
        </p:nvPicPr>
        <p:blipFill rotWithShape="1">
          <a:blip r:embed="rId16" cstate="print">
            <a:extLst>
              <a:ext uri="{28A0092B-C50C-407E-A947-70E740481C1C}">
                <a14:useLocalDpi xmlns:a14="http://schemas.microsoft.com/office/drawing/2010/main" val="0"/>
              </a:ext>
            </a:extLst>
          </a:blip>
          <a:srcRect l="7013" r="7281" b="22399"/>
          <a:stretch/>
        </p:blipFill>
        <p:spPr>
          <a:xfrm>
            <a:off x="609056" y="87767"/>
            <a:ext cx="408826" cy="385887"/>
          </a:xfrm>
          <a:prstGeom prst="rect">
            <a:avLst/>
          </a:prstGeom>
        </p:spPr>
      </p:pic>
      <p:pic>
        <p:nvPicPr>
          <p:cNvPr id="11" name="Picture 10"/>
          <p:cNvPicPr>
            <a:picLocks noChangeAspect="1"/>
          </p:cNvPicPr>
          <p:nvPr userDrawn="1"/>
        </p:nvPicPr>
        <p:blipFill>
          <a:blip r:embed="rId17" cstate="print">
            <a:extLst>
              <a:ext uri="{28A0092B-C50C-407E-A947-70E740481C1C}">
                <a14:useLocalDpi xmlns:a14="http://schemas.microsoft.com/office/drawing/2010/main" val="0"/>
              </a:ext>
            </a:extLst>
          </a:blip>
          <a:stretch>
            <a:fillRect/>
          </a:stretch>
        </p:blipFill>
        <p:spPr>
          <a:xfrm>
            <a:off x="111800" y="554599"/>
            <a:ext cx="806818" cy="350634"/>
          </a:xfrm>
          <a:prstGeom prst="rect">
            <a:avLst/>
          </a:prstGeom>
        </p:spPr>
      </p:pic>
      <p:pic>
        <p:nvPicPr>
          <p:cNvPr id="12" name="Picture 11"/>
          <p:cNvPicPr>
            <a:picLocks noChangeAspect="1"/>
          </p:cNvPicPr>
          <p:nvPr userDrawn="1"/>
        </p:nvPicPr>
        <p:blipFill>
          <a:blip r:embed="rId18" cstate="print">
            <a:extLst>
              <a:ext uri="{28A0092B-C50C-407E-A947-70E740481C1C}">
                <a14:useLocalDpi xmlns:a14="http://schemas.microsoft.com/office/drawing/2010/main" val="0"/>
              </a:ext>
            </a:extLst>
          </a:blip>
          <a:stretch>
            <a:fillRect/>
          </a:stretch>
        </p:blipFill>
        <p:spPr>
          <a:xfrm>
            <a:off x="130802" y="75067"/>
            <a:ext cx="385103" cy="396772"/>
          </a:xfrm>
          <a:prstGeom prst="rect">
            <a:avLst/>
          </a:prstGeom>
        </p:spPr>
      </p:pic>
      <p:sp>
        <p:nvSpPr>
          <p:cNvPr id="14" name="TextBox 13"/>
          <p:cNvSpPr txBox="1"/>
          <p:nvPr userDrawn="1"/>
        </p:nvSpPr>
        <p:spPr>
          <a:xfrm>
            <a:off x="3916279" y="45113"/>
            <a:ext cx="5091363" cy="230832"/>
          </a:xfrm>
          <a:prstGeom prst="rect">
            <a:avLst/>
          </a:prstGeom>
          <a:noFill/>
        </p:spPr>
        <p:txBody>
          <a:bodyPr wrap="square" rtlCol="0">
            <a:spAutoFit/>
          </a:bodyPr>
          <a:lstStyle/>
          <a:p>
            <a:pPr algn="r"/>
            <a:r>
              <a:rPr lang="id-ID" sz="900" dirty="0" smtClean="0">
                <a:solidFill>
                  <a:schemeClr val="bg2">
                    <a:lumMod val="25000"/>
                  </a:schemeClr>
                </a:solidFill>
                <a:latin typeface="Segoe UI Light" panose="020B0502040204020203" pitchFamily="34" charset="0"/>
                <a:cs typeface="Segoe UI Light" panose="020B0502040204020203" pitchFamily="34" charset="0"/>
              </a:rPr>
              <a:t>Program Fresh</a:t>
            </a:r>
            <a:r>
              <a:rPr lang="id-ID" sz="900" baseline="0" dirty="0" smtClean="0">
                <a:solidFill>
                  <a:schemeClr val="bg2">
                    <a:lumMod val="25000"/>
                  </a:schemeClr>
                </a:solidFill>
                <a:latin typeface="Segoe UI Light" panose="020B0502040204020203" pitchFamily="34" charset="0"/>
                <a:cs typeface="Segoe UI Light" panose="020B0502040204020203" pitchFamily="34" charset="0"/>
              </a:rPr>
              <a:t> Graduate Academy Digital Talent Scholarship 2019 | Machine Learning</a:t>
            </a:r>
            <a:endParaRPr lang="id-ID" sz="900" dirty="0">
              <a:solidFill>
                <a:schemeClr val="bg2">
                  <a:lumMod val="25000"/>
                </a:schemeClr>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3221122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73" r:id="rId5"/>
    <p:sldLayoutId id="2147483665" r:id="rId6"/>
    <p:sldLayoutId id="2147483666" r:id="rId7"/>
    <p:sldLayoutId id="2147483667" r:id="rId8"/>
    <p:sldLayoutId id="2147483672" r:id="rId9"/>
    <p:sldLayoutId id="2147483668" r:id="rId10"/>
    <p:sldLayoutId id="2147483669" r:id="rId11"/>
    <p:sldLayoutId id="2147483670" r:id="rId12"/>
    <p:sldLayoutId id="2147483671" r:id="rId13"/>
  </p:sldLayoutIdLst>
  <p:timing>
    <p:tnLst>
      <p:par>
        <p:cTn id="1" dur="indefinite" restart="never" nodeType="tmRoot"/>
      </p:par>
    </p:tnLst>
  </p:timing>
  <p:hf hdr="0"/>
  <p:txStyles>
    <p:titleStyle>
      <a:lvl1pPr algn="ctr"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100000"/>
        </a:lnSpc>
        <a:spcBef>
          <a:spcPts val="1000"/>
        </a:spcBef>
        <a:buFont typeface="Arial" panose="020B0604020202020204" pitchFamily="34" charset="0"/>
        <a:buChar char="•"/>
        <a:defRPr sz="2000" kern="1200">
          <a:solidFill>
            <a:schemeClr val="bg2">
              <a:lumMod val="25000"/>
            </a:schemeClr>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1800" kern="1200">
          <a:solidFill>
            <a:schemeClr val="bg2">
              <a:lumMod val="25000"/>
            </a:schemeClr>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1600" kern="1200">
          <a:solidFill>
            <a:schemeClr val="bg2">
              <a:lumMod val="25000"/>
            </a:schemeClr>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400" kern="1200">
          <a:solidFill>
            <a:schemeClr val="bg2">
              <a:lumMod val="25000"/>
            </a:schemeClr>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400" kern="1200">
          <a:solidFill>
            <a:schemeClr val="bg2">
              <a:lumMod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457200"/>
            <a:fld id="{EAD2EA30-E573-4029-AC3A-E4CC952046E7}" type="datetime1">
              <a:rPr lang="id-ID" smtClean="0">
                <a:solidFill>
                  <a:prstClr val="black">
                    <a:tint val="75000"/>
                  </a:prstClr>
                </a:solidFill>
              </a:rPr>
              <a:t>29/06/2019</a:t>
            </a:fld>
            <a:endParaRPr lang="en-US">
              <a:solidFill>
                <a:prstClr val="black">
                  <a:tint val="75000"/>
                </a:prstClr>
              </a:solidFill>
            </a:endParaRPr>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457200"/>
            <a:r>
              <a:rPr lang="en-US" smtClean="0">
                <a:solidFill>
                  <a:prstClr val="black">
                    <a:tint val="75000"/>
                  </a:prstClr>
                </a:solidFill>
              </a:rPr>
              <a:t>Machine Learning: Supervised vs. Unsupervisd</a:t>
            </a:r>
            <a:endParaRPr lang="en-US">
              <a:solidFill>
                <a:prstClr val="black">
                  <a:tint val="75000"/>
                </a:prstClr>
              </a:solidFill>
            </a:endParaRPr>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457200"/>
            <a:fld id="{48A2BCBC-50EF-4175-83E0-F618B60D4316}" type="slidenum">
              <a:rPr lang="en-US" smtClean="0">
                <a:solidFill>
                  <a:prstClr val="black">
                    <a:tint val="75000"/>
                  </a:prstClr>
                </a:solidFill>
              </a:rPr>
              <a:pPr defTabSz="457200"/>
              <a:t>‹#›</a:t>
            </a:fld>
            <a:endParaRPr lang="en-US">
              <a:solidFill>
                <a:prstClr val="black">
                  <a:tint val="75000"/>
                </a:prstClr>
              </a:solidFill>
            </a:endParaRPr>
          </a:p>
        </p:txBody>
      </p:sp>
    </p:spTree>
    <p:extLst>
      <p:ext uri="{BB962C8B-B14F-4D97-AF65-F5344CB8AC3E}">
        <p14:creationId xmlns:p14="http://schemas.microsoft.com/office/powerpoint/2010/main" val="4251473948"/>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457200"/>
            <a:fld id="{504B7F5E-3B41-4C3C-A2F1-E01D5C1141CA}" type="datetime1">
              <a:rPr lang="id-ID" smtClean="0">
                <a:solidFill>
                  <a:prstClr val="black">
                    <a:tint val="75000"/>
                  </a:prstClr>
                </a:solidFill>
              </a:rPr>
              <a:t>29/06/2019</a:t>
            </a:fld>
            <a:endParaRPr lang="en-US">
              <a:solidFill>
                <a:prstClr val="black">
                  <a:tint val="75000"/>
                </a:prstClr>
              </a:solidFill>
            </a:endParaRPr>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457200"/>
            <a:r>
              <a:rPr lang="en-US" smtClean="0">
                <a:solidFill>
                  <a:prstClr val="black">
                    <a:tint val="75000"/>
                  </a:prstClr>
                </a:solidFill>
              </a:rPr>
              <a:t>Machine Learning: Supervised vs. Unsupervisd</a:t>
            </a:r>
            <a:endParaRPr lang="en-US">
              <a:solidFill>
                <a:prstClr val="black">
                  <a:tint val="75000"/>
                </a:prstClr>
              </a:solidFill>
            </a:endParaRPr>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457200"/>
            <a:fld id="{48A2BCBC-50EF-4175-83E0-F618B60D4316}" type="slidenum">
              <a:rPr lang="en-US" smtClean="0">
                <a:solidFill>
                  <a:prstClr val="black">
                    <a:tint val="75000"/>
                  </a:prstClr>
                </a:solidFill>
              </a:rPr>
              <a:pPr defTabSz="457200"/>
              <a:t>‹#›</a:t>
            </a:fld>
            <a:endParaRPr lang="en-US">
              <a:solidFill>
                <a:prstClr val="black">
                  <a:tint val="75000"/>
                </a:prstClr>
              </a:solidFill>
            </a:endParaRPr>
          </a:p>
        </p:txBody>
      </p:sp>
    </p:spTree>
    <p:extLst>
      <p:ext uri="{BB962C8B-B14F-4D97-AF65-F5344CB8AC3E}">
        <p14:creationId xmlns:p14="http://schemas.microsoft.com/office/powerpoint/2010/main" val="1906107693"/>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4.xml"/><Relationship Id="rId6" Type="http://schemas.openxmlformats.org/officeDocument/2006/relationships/image" Target="../media/image7.png"/><Relationship Id="rId5" Type="http://schemas.openxmlformats.org/officeDocument/2006/relationships/image" Target="../media/image14.png"/><Relationship Id="rId4" Type="http://schemas.openxmlformats.org/officeDocument/2006/relationships/image" Target="../media/image13.png"/></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image" Target="../media/image11.png"/><Relationship Id="rId1" Type="http://schemas.openxmlformats.org/officeDocument/2006/relationships/slideLayout" Target="../slideLayouts/slideLayout26.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Picture 46">
            <a:extLst>
              <a:ext uri="{FF2B5EF4-FFF2-40B4-BE49-F238E27FC236}">
                <a16:creationId xmlns:a16="http://schemas.microsoft.com/office/drawing/2014/main" xmlns="" id="{1CA5F2D1-C77B-4614-B681-5858C9584088}"/>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42222" r="2424"/>
          <a:stretch/>
        </p:blipFill>
        <p:spPr>
          <a:xfrm>
            <a:off x="4082473" y="0"/>
            <a:ext cx="5061527" cy="6858000"/>
          </a:xfrm>
          <a:prstGeom prst="rect">
            <a:avLst/>
          </a:prstGeom>
        </p:spPr>
      </p:pic>
      <p:pic>
        <p:nvPicPr>
          <p:cNvPr id="11" name="Picture 10">
            <a:extLst>
              <a:ext uri="{FF2B5EF4-FFF2-40B4-BE49-F238E27FC236}">
                <a16:creationId xmlns:a16="http://schemas.microsoft.com/office/drawing/2014/main" xmlns="" id="{8EA70F98-D6BF-44D5-864A-E8B8E6EA8A9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0124" t="32986" r="7380" b="34416"/>
          <a:stretch/>
        </p:blipFill>
        <p:spPr>
          <a:xfrm>
            <a:off x="157316" y="5913824"/>
            <a:ext cx="1796982" cy="710441"/>
          </a:xfrm>
          <a:prstGeom prst="rect">
            <a:avLst/>
          </a:prstGeom>
        </p:spPr>
      </p:pic>
      <p:pic>
        <p:nvPicPr>
          <p:cNvPr id="21" name="Picture 20">
            <a:extLst>
              <a:ext uri="{FF2B5EF4-FFF2-40B4-BE49-F238E27FC236}">
                <a16:creationId xmlns:a16="http://schemas.microsoft.com/office/drawing/2014/main" xmlns="" id="{089B2762-C2F9-4BAC-B1EE-95539397A96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13538" y="215576"/>
            <a:ext cx="658757" cy="686745"/>
          </a:xfrm>
          <a:prstGeom prst="rect">
            <a:avLst/>
          </a:prstGeom>
        </p:spPr>
      </p:pic>
      <p:grpSp>
        <p:nvGrpSpPr>
          <p:cNvPr id="46" name="Group 45">
            <a:extLst>
              <a:ext uri="{FF2B5EF4-FFF2-40B4-BE49-F238E27FC236}">
                <a16:creationId xmlns:a16="http://schemas.microsoft.com/office/drawing/2014/main" xmlns="" id="{4B60F85D-D540-4735-B378-D7D9225FE7F3}"/>
              </a:ext>
            </a:extLst>
          </p:cNvPr>
          <p:cNvGrpSpPr/>
          <p:nvPr/>
        </p:nvGrpSpPr>
        <p:grpSpPr>
          <a:xfrm>
            <a:off x="5674242" y="6327045"/>
            <a:ext cx="2170463" cy="378419"/>
            <a:chOff x="4279782" y="5408838"/>
            <a:chExt cx="2170463" cy="378419"/>
          </a:xfrm>
        </p:grpSpPr>
        <p:pic>
          <p:nvPicPr>
            <p:cNvPr id="34" name="Picture 33">
              <a:extLst>
                <a:ext uri="{FF2B5EF4-FFF2-40B4-BE49-F238E27FC236}">
                  <a16:creationId xmlns:a16="http://schemas.microsoft.com/office/drawing/2014/main" xmlns="" id="{2CE453EB-EDB4-49CF-90BE-4F74F5C3CE5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279782" y="5490038"/>
              <a:ext cx="216020" cy="216020"/>
            </a:xfrm>
            <a:prstGeom prst="rect">
              <a:avLst/>
            </a:prstGeom>
          </p:spPr>
        </p:pic>
        <p:sp>
          <p:nvSpPr>
            <p:cNvPr id="37" name="Title 1">
              <a:extLst>
                <a:ext uri="{FF2B5EF4-FFF2-40B4-BE49-F238E27FC236}">
                  <a16:creationId xmlns:a16="http://schemas.microsoft.com/office/drawing/2014/main" xmlns="" id="{73E0DBD7-B92C-4F4C-A59F-F8EF3A4C3876}"/>
                </a:ext>
              </a:extLst>
            </p:cNvPr>
            <p:cNvSpPr txBox="1">
              <a:spLocks/>
            </p:cNvSpPr>
            <p:nvPr/>
          </p:nvSpPr>
          <p:spPr>
            <a:xfrm>
              <a:off x="4457102" y="5408838"/>
              <a:ext cx="1993143" cy="37841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r>
                <a:rPr lang="en-US" sz="1400" dirty="0">
                  <a:solidFill>
                    <a:srgbClr val="4472C4">
                      <a:lumMod val="50000"/>
                    </a:srgbClr>
                  </a:solidFill>
                  <a:latin typeface="HP Simplified" panose="020B0606020204020204" pitchFamily="34" charset="0"/>
                </a:rPr>
                <a:t>digitalent.kominfo.go.id</a:t>
              </a:r>
              <a:endParaRPr lang="en-US" sz="700" dirty="0">
                <a:solidFill>
                  <a:srgbClr val="4472C4">
                    <a:lumMod val="50000"/>
                  </a:srgbClr>
                </a:solidFill>
                <a:latin typeface="HP Simplified" panose="020B0606020204020204" pitchFamily="34" charset="0"/>
              </a:endParaRPr>
            </a:p>
          </p:txBody>
        </p:sp>
      </p:grpSp>
      <p:sp>
        <p:nvSpPr>
          <p:cNvPr id="17" name="Title 1">
            <a:extLst>
              <a:ext uri="{FF2B5EF4-FFF2-40B4-BE49-F238E27FC236}">
                <a16:creationId xmlns:a16="http://schemas.microsoft.com/office/drawing/2014/main" xmlns="" id="{FE488684-4B91-45E0-AC48-E54C1020FB09}"/>
              </a:ext>
            </a:extLst>
          </p:cNvPr>
          <p:cNvSpPr txBox="1">
            <a:spLocks/>
          </p:cNvSpPr>
          <p:nvPr/>
        </p:nvSpPr>
        <p:spPr>
          <a:xfrm>
            <a:off x="288983" y="2206282"/>
            <a:ext cx="4457989" cy="263241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r>
              <a:rPr lang="en-US" dirty="0">
                <a:solidFill>
                  <a:srgbClr val="4472C4">
                    <a:lumMod val="50000"/>
                  </a:srgbClr>
                </a:solidFill>
                <a:latin typeface="HP Simplified" panose="020B0606020204020204" pitchFamily="34" charset="0"/>
              </a:rPr>
              <a:t>DIGITAL TALENT SCHOLARSHIP</a:t>
            </a:r>
          </a:p>
          <a:p>
            <a:pPr fontAlgn="base"/>
            <a:r>
              <a:rPr lang="en-US" dirty="0">
                <a:solidFill>
                  <a:srgbClr val="4472C4">
                    <a:lumMod val="50000"/>
                  </a:srgbClr>
                </a:solidFill>
                <a:latin typeface="HP Simplified" panose="020B0606020204020204" pitchFamily="34" charset="0"/>
              </a:rPr>
              <a:t>2019</a:t>
            </a:r>
            <a:endParaRPr lang="en-US" sz="1800" dirty="0">
              <a:solidFill>
                <a:srgbClr val="4472C4">
                  <a:lumMod val="50000"/>
                </a:srgbClr>
              </a:solidFill>
              <a:latin typeface="HP Simplified" panose="020B0606020204020204" pitchFamily="34" charset="0"/>
            </a:endParaRPr>
          </a:p>
        </p:txBody>
      </p:sp>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86673" y="186982"/>
            <a:ext cx="666547" cy="686745"/>
          </a:xfrm>
          <a:prstGeom prst="rect">
            <a:avLst/>
          </a:prstGeom>
        </p:spPr>
      </p:pic>
      <p:sp>
        <p:nvSpPr>
          <p:cNvPr id="2" name="Date Placeholder 1"/>
          <p:cNvSpPr>
            <a:spLocks noGrp="1"/>
          </p:cNvSpPr>
          <p:nvPr>
            <p:ph type="dt" sz="half" idx="10"/>
          </p:nvPr>
        </p:nvSpPr>
        <p:spPr/>
        <p:txBody>
          <a:bodyPr/>
          <a:lstStyle/>
          <a:p>
            <a:fld id="{38D223E8-7EF5-4C57-97FE-0C414C5B1550}" type="datetime1">
              <a:rPr lang="id-ID" smtClean="0">
                <a:solidFill>
                  <a:prstClr val="black">
                    <a:tint val="75000"/>
                  </a:prstClr>
                </a:solidFill>
              </a:rPr>
              <a:t>29/06/2019</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r>
              <a:rPr lang="en-US" smtClean="0">
                <a:solidFill>
                  <a:prstClr val="black">
                    <a:tint val="75000"/>
                  </a:prstClr>
                </a:solidFill>
              </a:rPr>
              <a:t>Machine Learning: Supervised vs. Unsupervisd</a:t>
            </a:r>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48A2BCBC-50EF-4175-83E0-F618B60D4316}" type="slidenum">
              <a:rPr lang="en-US" smtClean="0">
                <a:solidFill>
                  <a:prstClr val="black">
                    <a:tint val="75000"/>
                  </a:prstClr>
                </a:solidFill>
              </a:rPr>
              <a:pPr/>
              <a:t>1</a:t>
            </a:fld>
            <a:endParaRPr lang="en-US">
              <a:solidFill>
                <a:prstClr val="black">
                  <a:tint val="75000"/>
                </a:prstClr>
              </a:solidFill>
            </a:endParaRPr>
          </a:p>
        </p:txBody>
      </p:sp>
    </p:spTree>
    <p:extLst>
      <p:ext uri="{BB962C8B-B14F-4D97-AF65-F5344CB8AC3E}">
        <p14:creationId xmlns:p14="http://schemas.microsoft.com/office/powerpoint/2010/main" val="14117435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a:t>Apa itu Supervised Learning ?</a:t>
            </a:r>
          </a:p>
        </p:txBody>
      </p:sp>
      <p:sp>
        <p:nvSpPr>
          <p:cNvPr id="4" name="Date Placeholder 3"/>
          <p:cNvSpPr>
            <a:spLocks noGrp="1"/>
          </p:cNvSpPr>
          <p:nvPr>
            <p:ph type="dt" sz="half" idx="10"/>
          </p:nvPr>
        </p:nvSpPr>
        <p:spPr/>
        <p:txBody>
          <a:bodyPr/>
          <a:lstStyle/>
          <a:p>
            <a:fld id="{23A6440E-3A2E-43B3-A208-AFFA812466E6}" type="datetime1">
              <a:rPr lang="id-ID" smtClean="0"/>
              <a:t>29/06/2019</a:t>
            </a:fld>
            <a:endParaRPr lang="id-ID" dirty="0"/>
          </a:p>
        </p:txBody>
      </p:sp>
      <p:sp>
        <p:nvSpPr>
          <p:cNvPr id="5" name="Footer Placeholder 4"/>
          <p:cNvSpPr>
            <a:spLocks noGrp="1"/>
          </p:cNvSpPr>
          <p:nvPr>
            <p:ph type="ftr" sz="quarter" idx="11"/>
          </p:nvPr>
        </p:nvSpPr>
        <p:spPr/>
        <p:txBody>
          <a:bodyPr/>
          <a:lstStyle/>
          <a:p>
            <a:r>
              <a:rPr lang="en-US" smtClean="0"/>
              <a:t>Machine Learning: Supervised vs. Unsupervisd</a:t>
            </a:r>
            <a:endParaRPr lang="id-ID" dirty="0"/>
          </a:p>
        </p:txBody>
      </p:sp>
      <p:sp>
        <p:nvSpPr>
          <p:cNvPr id="6" name="Slide Number Placeholder 5"/>
          <p:cNvSpPr>
            <a:spLocks noGrp="1"/>
          </p:cNvSpPr>
          <p:nvPr>
            <p:ph type="sldNum" sz="quarter" idx="12"/>
          </p:nvPr>
        </p:nvSpPr>
        <p:spPr/>
        <p:txBody>
          <a:bodyPr/>
          <a:lstStyle/>
          <a:p>
            <a:fld id="{DF0E258F-04D6-46E9-8B77-0866F5CD991D}" type="slidenum">
              <a:rPr lang="id-ID" smtClean="0"/>
              <a:pPr/>
              <a:t>10</a:t>
            </a:fld>
            <a:endParaRPr lang="id-ID" dirty="0"/>
          </a:p>
        </p:txBody>
      </p:sp>
      <p:pic>
        <p:nvPicPr>
          <p:cNvPr id="7" name="Picture 2"/>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l="29474" t="38614" r="10216" b="22790"/>
          <a:stretch/>
        </p:blipFill>
        <p:spPr bwMode="auto">
          <a:xfrm>
            <a:off x="182340" y="2020363"/>
            <a:ext cx="8961660" cy="3224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834189" y="1620253"/>
            <a:ext cx="5807242" cy="400110"/>
          </a:xfrm>
          <a:prstGeom prst="rect">
            <a:avLst/>
          </a:prstGeom>
          <a:noFill/>
        </p:spPr>
        <p:txBody>
          <a:bodyPr wrap="square" rtlCol="0">
            <a:spAutoFit/>
          </a:bodyPr>
          <a:lstStyle/>
          <a:p>
            <a:r>
              <a:rPr lang="id-ID" sz="2000" dirty="0" smtClean="0"/>
              <a:t>Mengajarkan model dengan data berlabel</a:t>
            </a:r>
            <a:endParaRPr lang="id-ID" sz="2000" dirty="0"/>
          </a:p>
        </p:txBody>
      </p:sp>
    </p:spTree>
    <p:extLst>
      <p:ext uri="{BB962C8B-B14F-4D97-AF65-F5344CB8AC3E}">
        <p14:creationId xmlns:p14="http://schemas.microsoft.com/office/powerpoint/2010/main" val="28147682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smtClean="0"/>
              <a:t>Supervised Learning</a:t>
            </a:r>
            <a:endParaRPr lang="id-ID" dirty="0"/>
          </a:p>
        </p:txBody>
      </p:sp>
      <p:sp>
        <p:nvSpPr>
          <p:cNvPr id="4" name="Date Placeholder 3"/>
          <p:cNvSpPr>
            <a:spLocks noGrp="1"/>
          </p:cNvSpPr>
          <p:nvPr>
            <p:ph type="dt" sz="half" idx="10"/>
          </p:nvPr>
        </p:nvSpPr>
        <p:spPr/>
        <p:txBody>
          <a:bodyPr/>
          <a:lstStyle/>
          <a:p>
            <a:fld id="{D779C194-F610-45C2-876D-34579C72B435}" type="datetime1">
              <a:rPr lang="id-ID" smtClean="0"/>
              <a:t>29/06/2019</a:t>
            </a:fld>
            <a:endParaRPr lang="id-ID" dirty="0"/>
          </a:p>
        </p:txBody>
      </p:sp>
      <p:sp>
        <p:nvSpPr>
          <p:cNvPr id="5" name="Footer Placeholder 4"/>
          <p:cNvSpPr>
            <a:spLocks noGrp="1"/>
          </p:cNvSpPr>
          <p:nvPr>
            <p:ph type="ftr" sz="quarter" idx="11"/>
          </p:nvPr>
        </p:nvSpPr>
        <p:spPr/>
        <p:txBody>
          <a:bodyPr/>
          <a:lstStyle/>
          <a:p>
            <a:r>
              <a:rPr lang="en-US" smtClean="0"/>
              <a:t>Machine Learning: Supervised vs. Unsupervisd</a:t>
            </a:r>
            <a:endParaRPr lang="id-ID" dirty="0"/>
          </a:p>
        </p:txBody>
      </p:sp>
      <p:sp>
        <p:nvSpPr>
          <p:cNvPr id="6" name="Slide Number Placeholder 5"/>
          <p:cNvSpPr>
            <a:spLocks noGrp="1"/>
          </p:cNvSpPr>
          <p:nvPr>
            <p:ph type="sldNum" sz="quarter" idx="12"/>
          </p:nvPr>
        </p:nvSpPr>
        <p:spPr/>
        <p:txBody>
          <a:bodyPr/>
          <a:lstStyle/>
          <a:p>
            <a:fld id="{DF0E258F-04D6-46E9-8B77-0866F5CD991D}" type="slidenum">
              <a:rPr lang="id-ID" smtClean="0"/>
              <a:pPr/>
              <a:t>11</a:t>
            </a:fld>
            <a:endParaRPr lang="id-ID" dirty="0"/>
          </a:p>
        </p:txBody>
      </p:sp>
      <p:sp>
        <p:nvSpPr>
          <p:cNvPr id="7" name="Content Placeholder 2"/>
          <p:cNvSpPr>
            <a:spLocks noGrp="1"/>
          </p:cNvSpPr>
          <p:nvPr/>
        </p:nvSpPr>
        <p:spPr>
          <a:xfrm>
            <a:off x="168365" y="4501661"/>
            <a:ext cx="8807270" cy="176685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Product Sans" panose="020B0403030502040203"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Product Sans" panose="020B040303050204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Product Sans" panose="020B040303050204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Product Sans" panose="020B040303050204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Product Sans" panose="020B040303050204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sz="1800" dirty="0" err="1" smtClean="0"/>
              <a:t>Tipe</a:t>
            </a:r>
            <a:r>
              <a:rPr lang="en-US" sz="1800" dirty="0" smtClean="0"/>
              <a:t> </a:t>
            </a:r>
            <a:r>
              <a:rPr lang="en-US" sz="1800" dirty="0" err="1" smtClean="0"/>
              <a:t>Tugas</a:t>
            </a:r>
            <a:r>
              <a:rPr lang="en-US" sz="1800" dirty="0" smtClean="0"/>
              <a:t> </a:t>
            </a:r>
            <a:r>
              <a:rPr lang="en-US" sz="1800" dirty="0" err="1" smtClean="0"/>
              <a:t>dari</a:t>
            </a:r>
            <a:r>
              <a:rPr lang="en-US" sz="1800" dirty="0" smtClean="0"/>
              <a:t> Supervised Learning </a:t>
            </a:r>
            <a:r>
              <a:rPr lang="en-US" sz="1800" dirty="0" err="1" smtClean="0"/>
              <a:t>adalah</a:t>
            </a:r>
            <a:r>
              <a:rPr lang="en-US" sz="1800" dirty="0" smtClean="0"/>
              <a:t> </a:t>
            </a:r>
            <a:r>
              <a:rPr lang="en-US" sz="1800" dirty="0" err="1" smtClean="0"/>
              <a:t>Klasifikasi</a:t>
            </a:r>
            <a:endParaRPr lang="en-US" sz="1800" dirty="0" smtClean="0"/>
          </a:p>
          <a:p>
            <a:pPr>
              <a:lnSpc>
                <a:spcPct val="100000"/>
              </a:lnSpc>
            </a:pPr>
            <a:r>
              <a:rPr lang="en-US" sz="1800" dirty="0" err="1" smtClean="0"/>
              <a:t>Tugas</a:t>
            </a:r>
            <a:r>
              <a:rPr lang="en-US" sz="1800" dirty="0" smtClean="0"/>
              <a:t> </a:t>
            </a:r>
            <a:r>
              <a:rPr lang="en-US" sz="1800" dirty="0" err="1" smtClean="0"/>
              <a:t>khas</a:t>
            </a:r>
            <a:r>
              <a:rPr lang="en-US" sz="1800" dirty="0" smtClean="0"/>
              <a:t> </a:t>
            </a:r>
            <a:r>
              <a:rPr lang="en-US" sz="1800" dirty="0" err="1" smtClean="0"/>
              <a:t>lainnya</a:t>
            </a:r>
            <a:r>
              <a:rPr lang="en-US" sz="1800" dirty="0" smtClean="0"/>
              <a:t> </a:t>
            </a:r>
            <a:r>
              <a:rPr lang="en-US" sz="1800" dirty="0" err="1" smtClean="0"/>
              <a:t>adalah</a:t>
            </a:r>
            <a:r>
              <a:rPr lang="en-US" sz="1800" dirty="0" smtClean="0"/>
              <a:t> </a:t>
            </a:r>
            <a:r>
              <a:rPr lang="en-US" sz="1800" dirty="0" err="1" smtClean="0"/>
              <a:t>memprediksi</a:t>
            </a:r>
            <a:r>
              <a:rPr lang="en-US" sz="1800" dirty="0" smtClean="0"/>
              <a:t> </a:t>
            </a:r>
            <a:r>
              <a:rPr lang="en-US" sz="1800" dirty="0" err="1" smtClean="0"/>
              <a:t>nilai</a:t>
            </a:r>
            <a:r>
              <a:rPr lang="en-US" sz="1800" dirty="0" smtClean="0"/>
              <a:t> </a:t>
            </a:r>
            <a:r>
              <a:rPr lang="en-US" sz="1800" dirty="0" err="1" smtClean="0"/>
              <a:t>numerik</a:t>
            </a:r>
            <a:r>
              <a:rPr lang="en-US" sz="1800" dirty="0" smtClean="0"/>
              <a:t> target, </a:t>
            </a:r>
            <a:r>
              <a:rPr lang="en-US" sz="1800" dirty="0" err="1" smtClean="0"/>
              <a:t>seperti</a:t>
            </a:r>
            <a:r>
              <a:rPr lang="en-US" sz="1800" dirty="0" smtClean="0"/>
              <a:t> </a:t>
            </a:r>
            <a:r>
              <a:rPr lang="en-US" sz="1800" dirty="0" err="1" smtClean="0"/>
              <a:t>harga</a:t>
            </a:r>
            <a:r>
              <a:rPr lang="en-US" sz="1800" dirty="0" smtClean="0"/>
              <a:t> </a:t>
            </a:r>
            <a:r>
              <a:rPr lang="en-US" sz="1800" dirty="0" err="1" smtClean="0"/>
              <a:t>mobil</a:t>
            </a:r>
            <a:r>
              <a:rPr lang="en-US" sz="1800" dirty="0" smtClean="0"/>
              <a:t>, </a:t>
            </a:r>
            <a:r>
              <a:rPr lang="en-US" sz="1800" dirty="0" err="1" smtClean="0"/>
              <a:t>diberikan</a:t>
            </a:r>
            <a:r>
              <a:rPr lang="en-US" sz="1800" dirty="0" smtClean="0"/>
              <a:t> </a:t>
            </a:r>
            <a:r>
              <a:rPr lang="en-US" sz="1800" dirty="0" err="1" smtClean="0"/>
              <a:t>serangkaian</a:t>
            </a:r>
            <a:r>
              <a:rPr lang="en-US" sz="1800" dirty="0" smtClean="0"/>
              <a:t> </a:t>
            </a:r>
            <a:r>
              <a:rPr lang="en-US" sz="1800" dirty="0" err="1" smtClean="0"/>
              <a:t>fitur</a:t>
            </a:r>
            <a:r>
              <a:rPr lang="en-US" sz="1800" dirty="0" smtClean="0"/>
              <a:t> (</a:t>
            </a:r>
            <a:r>
              <a:rPr lang="en-US" sz="1800" dirty="0" err="1" smtClean="0"/>
              <a:t>jarak</a:t>
            </a:r>
            <a:r>
              <a:rPr lang="en-US" sz="1800" dirty="0" smtClean="0"/>
              <a:t> </a:t>
            </a:r>
            <a:r>
              <a:rPr lang="en-US" sz="1800" dirty="0" err="1" smtClean="0"/>
              <a:t>tempuh</a:t>
            </a:r>
            <a:r>
              <a:rPr lang="en-US" sz="1800" dirty="0" smtClean="0"/>
              <a:t>, </a:t>
            </a:r>
            <a:r>
              <a:rPr lang="en-US" sz="1800" dirty="0" err="1" smtClean="0"/>
              <a:t>usia</a:t>
            </a:r>
            <a:r>
              <a:rPr lang="en-US" sz="1800" dirty="0" smtClean="0"/>
              <a:t>, </a:t>
            </a:r>
            <a:r>
              <a:rPr lang="en-US" sz="1800" dirty="0" err="1" smtClean="0"/>
              <a:t>merek</a:t>
            </a:r>
            <a:r>
              <a:rPr lang="en-US" sz="1800" dirty="0" smtClean="0"/>
              <a:t>, </a:t>
            </a:r>
            <a:r>
              <a:rPr lang="en-US" sz="1800" dirty="0" err="1" smtClean="0"/>
              <a:t>dll</a:t>
            </a:r>
            <a:r>
              <a:rPr lang="en-US" sz="1800" dirty="0" smtClean="0"/>
              <a:t>.) Yang </a:t>
            </a:r>
            <a:r>
              <a:rPr lang="en-US" sz="1800" dirty="0" err="1" smtClean="0"/>
              <a:t>disebut</a:t>
            </a:r>
            <a:r>
              <a:rPr lang="en-US" sz="1800" dirty="0" smtClean="0"/>
              <a:t> </a:t>
            </a:r>
            <a:r>
              <a:rPr lang="en-US" sz="1800" dirty="0" err="1" smtClean="0"/>
              <a:t>prediktor</a:t>
            </a:r>
            <a:r>
              <a:rPr lang="en-US" sz="1800" dirty="0" smtClean="0"/>
              <a:t>. </a:t>
            </a:r>
            <a:r>
              <a:rPr lang="en-US" sz="1800" dirty="0" err="1" smtClean="0"/>
              <a:t>Tugas</a:t>
            </a:r>
            <a:r>
              <a:rPr lang="en-US" sz="1800" dirty="0" smtClean="0"/>
              <a:t> </a:t>
            </a:r>
            <a:r>
              <a:rPr lang="en-US" sz="1800" dirty="0" err="1" smtClean="0"/>
              <a:t>semacam</a:t>
            </a:r>
            <a:r>
              <a:rPr lang="en-US" sz="1800" dirty="0" smtClean="0"/>
              <a:t> </a:t>
            </a:r>
            <a:r>
              <a:rPr lang="en-US" sz="1800" dirty="0" err="1" smtClean="0"/>
              <a:t>ini</a:t>
            </a:r>
            <a:r>
              <a:rPr lang="en-US" sz="1800" dirty="0" smtClean="0"/>
              <a:t> </a:t>
            </a:r>
            <a:r>
              <a:rPr lang="en-US" sz="1800" dirty="0" err="1" smtClean="0"/>
              <a:t>disebut</a:t>
            </a:r>
            <a:r>
              <a:rPr lang="en-US" sz="1800" dirty="0" smtClean="0"/>
              <a:t> </a:t>
            </a:r>
            <a:r>
              <a:rPr lang="en-US" sz="1800" dirty="0" err="1" smtClean="0"/>
              <a:t>regresi</a:t>
            </a:r>
            <a:r>
              <a:rPr lang="en-US" sz="1800" dirty="0" smtClean="0"/>
              <a:t>. </a:t>
            </a:r>
            <a:r>
              <a:rPr lang="en-US" sz="1800" dirty="0" err="1" smtClean="0"/>
              <a:t>Untuk</a:t>
            </a:r>
            <a:r>
              <a:rPr lang="en-US" sz="1800" dirty="0" smtClean="0"/>
              <a:t> </a:t>
            </a:r>
            <a:r>
              <a:rPr lang="en-US" sz="1800" dirty="0" err="1" smtClean="0"/>
              <a:t>melatih</a:t>
            </a:r>
            <a:r>
              <a:rPr lang="en-US" sz="1800" dirty="0" smtClean="0"/>
              <a:t> </a:t>
            </a:r>
            <a:r>
              <a:rPr lang="en-US" sz="1800" dirty="0" err="1" smtClean="0"/>
              <a:t>sistem</a:t>
            </a:r>
            <a:r>
              <a:rPr lang="en-US" sz="1800" dirty="0" smtClean="0"/>
              <a:t>, </a:t>
            </a:r>
            <a:r>
              <a:rPr lang="en-US" sz="1800" dirty="0" err="1" smtClean="0"/>
              <a:t>Anda</a:t>
            </a:r>
            <a:r>
              <a:rPr lang="en-US" sz="1800" dirty="0" smtClean="0"/>
              <a:t> </a:t>
            </a:r>
            <a:r>
              <a:rPr lang="en-US" sz="1800" dirty="0" err="1" smtClean="0"/>
              <a:t>perlu</a:t>
            </a:r>
            <a:r>
              <a:rPr lang="en-US" sz="1800" dirty="0" smtClean="0"/>
              <a:t> </a:t>
            </a:r>
            <a:r>
              <a:rPr lang="en-US" sz="1800" dirty="0" err="1" smtClean="0"/>
              <a:t>memberikan</a:t>
            </a:r>
            <a:r>
              <a:rPr lang="en-US" sz="1800" dirty="0" smtClean="0"/>
              <a:t> </a:t>
            </a:r>
            <a:r>
              <a:rPr lang="en-US" sz="1800" dirty="0" err="1" smtClean="0"/>
              <a:t>banyak</a:t>
            </a:r>
            <a:r>
              <a:rPr lang="en-US" sz="1800" dirty="0" smtClean="0"/>
              <a:t> </a:t>
            </a:r>
            <a:r>
              <a:rPr lang="en-US" sz="1800" dirty="0" err="1" smtClean="0"/>
              <a:t>contoh</a:t>
            </a:r>
            <a:r>
              <a:rPr lang="en-US" sz="1800" dirty="0" smtClean="0"/>
              <a:t> </a:t>
            </a:r>
            <a:r>
              <a:rPr lang="en-US" sz="1800" dirty="0" err="1" smtClean="0"/>
              <a:t>mobil</a:t>
            </a:r>
            <a:r>
              <a:rPr lang="en-US" sz="1800" dirty="0" smtClean="0"/>
              <a:t>, </a:t>
            </a:r>
            <a:r>
              <a:rPr lang="en-US" sz="1800" dirty="0" err="1" smtClean="0"/>
              <a:t>termasuk</a:t>
            </a:r>
            <a:r>
              <a:rPr lang="en-US" sz="1800" dirty="0" smtClean="0"/>
              <a:t> </a:t>
            </a:r>
            <a:r>
              <a:rPr lang="en-US" sz="1800" dirty="0" err="1" smtClean="0"/>
              <a:t>prediktor</a:t>
            </a:r>
            <a:r>
              <a:rPr lang="en-US" sz="1800" dirty="0" smtClean="0"/>
              <a:t> </a:t>
            </a:r>
            <a:r>
              <a:rPr lang="en-US" sz="1800" dirty="0" err="1" smtClean="0"/>
              <a:t>dan</a:t>
            </a:r>
            <a:r>
              <a:rPr lang="en-US" sz="1800" dirty="0" smtClean="0"/>
              <a:t> </a:t>
            </a:r>
            <a:r>
              <a:rPr lang="en-US" sz="1800" dirty="0" err="1" smtClean="0"/>
              <a:t>labelnya</a:t>
            </a:r>
            <a:r>
              <a:rPr lang="en-US" sz="1800" dirty="0" smtClean="0"/>
              <a:t> (</a:t>
            </a:r>
            <a:r>
              <a:rPr lang="en-US" sz="1800" dirty="0" err="1" smtClean="0"/>
              <a:t>mis</a:t>
            </a:r>
            <a:r>
              <a:rPr lang="en-US" sz="1800" dirty="0" smtClean="0"/>
              <a:t>., </a:t>
            </a:r>
            <a:r>
              <a:rPr lang="en-US" sz="1800" dirty="0" err="1" smtClean="0"/>
              <a:t>Harga</a:t>
            </a:r>
            <a:r>
              <a:rPr lang="en-US" sz="1800" dirty="0" smtClean="0"/>
              <a:t> </a:t>
            </a:r>
            <a:r>
              <a:rPr lang="en-US" sz="1800" dirty="0" err="1" smtClean="0"/>
              <a:t>mereka</a:t>
            </a:r>
            <a:r>
              <a:rPr lang="en-US" sz="1800" dirty="0" smtClean="0"/>
              <a:t>).</a:t>
            </a:r>
            <a:endParaRPr lang="en-US" sz="1800" dirty="0"/>
          </a:p>
        </p:txBody>
      </p:sp>
      <p:pic>
        <p:nvPicPr>
          <p:cNvPr id="8" name="Picture 7"/>
          <p:cNvPicPr>
            <a:picLocks noChangeAspect="1" noChangeArrowheads="1"/>
          </p:cNvPicPr>
          <p:nvPr/>
        </p:nvPicPr>
        <p:blipFill>
          <a:blip r:embed="rId2"/>
          <a:srcRect/>
          <a:stretch>
            <a:fillRect/>
          </a:stretch>
        </p:blipFill>
        <p:spPr bwMode="auto">
          <a:xfrm>
            <a:off x="1365079" y="1618254"/>
            <a:ext cx="6413843" cy="2525711"/>
          </a:xfrm>
          <a:prstGeom prst="rect">
            <a:avLst/>
          </a:prstGeom>
          <a:noFill/>
          <a:ln w="9525">
            <a:noFill/>
            <a:miter lim="800000"/>
            <a:headEnd/>
            <a:tailEnd/>
          </a:ln>
          <a:effectLst/>
        </p:spPr>
      </p:pic>
    </p:spTree>
    <p:extLst>
      <p:ext uri="{BB962C8B-B14F-4D97-AF65-F5344CB8AC3E}">
        <p14:creationId xmlns:p14="http://schemas.microsoft.com/office/powerpoint/2010/main" val="40421778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smtClean="0"/>
              <a:t>Tipe Supervised Learning</a:t>
            </a:r>
            <a:endParaRPr lang="id-ID" dirty="0"/>
          </a:p>
        </p:txBody>
      </p:sp>
      <p:sp>
        <p:nvSpPr>
          <p:cNvPr id="4" name="Date Placeholder 3"/>
          <p:cNvSpPr>
            <a:spLocks noGrp="1"/>
          </p:cNvSpPr>
          <p:nvPr>
            <p:ph type="dt" sz="half" idx="10"/>
          </p:nvPr>
        </p:nvSpPr>
        <p:spPr/>
        <p:txBody>
          <a:bodyPr/>
          <a:lstStyle/>
          <a:p>
            <a:fld id="{8073BA25-D665-49CE-88DF-418CBE03161F}" type="datetime1">
              <a:rPr lang="id-ID" smtClean="0"/>
              <a:t>29/06/2019</a:t>
            </a:fld>
            <a:endParaRPr lang="id-ID" dirty="0"/>
          </a:p>
        </p:txBody>
      </p:sp>
      <p:sp>
        <p:nvSpPr>
          <p:cNvPr id="5" name="Footer Placeholder 4"/>
          <p:cNvSpPr>
            <a:spLocks noGrp="1"/>
          </p:cNvSpPr>
          <p:nvPr>
            <p:ph type="ftr" sz="quarter" idx="11"/>
          </p:nvPr>
        </p:nvSpPr>
        <p:spPr/>
        <p:txBody>
          <a:bodyPr/>
          <a:lstStyle/>
          <a:p>
            <a:r>
              <a:rPr lang="en-US" smtClean="0"/>
              <a:t>Machine Learning: Supervised vs. Unsupervisd</a:t>
            </a:r>
            <a:endParaRPr lang="id-ID" dirty="0"/>
          </a:p>
        </p:txBody>
      </p:sp>
      <p:sp>
        <p:nvSpPr>
          <p:cNvPr id="6" name="Slide Number Placeholder 5"/>
          <p:cNvSpPr>
            <a:spLocks noGrp="1"/>
          </p:cNvSpPr>
          <p:nvPr>
            <p:ph type="sldNum" sz="quarter" idx="12"/>
          </p:nvPr>
        </p:nvSpPr>
        <p:spPr/>
        <p:txBody>
          <a:bodyPr/>
          <a:lstStyle/>
          <a:p>
            <a:fld id="{DF0E258F-04D6-46E9-8B77-0866F5CD991D}" type="slidenum">
              <a:rPr lang="id-ID" smtClean="0"/>
              <a:pPr/>
              <a:t>12</a:t>
            </a:fld>
            <a:endParaRPr lang="id-ID" dirty="0"/>
          </a:p>
        </p:txBody>
      </p:sp>
      <p:pic>
        <p:nvPicPr>
          <p:cNvPr id="7" name="Picture 2"/>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35609" t="38304" r="17962" b="19810"/>
          <a:stretch/>
        </p:blipFill>
        <p:spPr bwMode="auto">
          <a:xfrm>
            <a:off x="509556" y="1530093"/>
            <a:ext cx="8179723" cy="4148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875920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a:t>Tipe Supervised Learning</a:t>
            </a:r>
          </a:p>
        </p:txBody>
      </p:sp>
      <p:sp>
        <p:nvSpPr>
          <p:cNvPr id="3" name="Content Placeholder 2"/>
          <p:cNvSpPr>
            <a:spLocks noGrp="1"/>
          </p:cNvSpPr>
          <p:nvPr>
            <p:ph idx="1"/>
          </p:nvPr>
        </p:nvSpPr>
        <p:spPr>
          <a:xfrm>
            <a:off x="184897" y="1588168"/>
            <a:ext cx="8814723" cy="4588043"/>
          </a:xfrm>
        </p:spPr>
        <p:txBody>
          <a:bodyPr/>
          <a:lstStyle/>
          <a:p>
            <a:pPr marL="0" indent="0">
              <a:buNone/>
            </a:pPr>
            <a:r>
              <a:rPr lang="id-ID" sz="3200" dirty="0" smtClean="0"/>
              <a:t>1.  Klasifikasi </a:t>
            </a:r>
          </a:p>
          <a:p>
            <a:pPr marL="0" indent="0">
              <a:buNone/>
            </a:pPr>
            <a:r>
              <a:rPr lang="id-ID" sz="3200" dirty="0"/>
              <a:t>	</a:t>
            </a:r>
            <a:endParaRPr lang="id-ID" sz="3200" dirty="0" smtClean="0"/>
          </a:p>
          <a:p>
            <a:pPr marL="0" indent="0">
              <a:buNone/>
            </a:pPr>
            <a:endParaRPr lang="id-ID" sz="3200" dirty="0"/>
          </a:p>
          <a:p>
            <a:pPr marL="0" indent="0">
              <a:buNone/>
            </a:pPr>
            <a:endParaRPr lang="id-ID" sz="3200" dirty="0" smtClean="0"/>
          </a:p>
          <a:p>
            <a:pPr marL="0" indent="0">
              <a:buNone/>
            </a:pPr>
            <a:r>
              <a:rPr lang="id-ID" sz="3200" dirty="0" smtClean="0"/>
              <a:t>2.  Regresi </a:t>
            </a:r>
          </a:p>
          <a:p>
            <a:pPr marL="0" indent="0">
              <a:buNone/>
            </a:pPr>
            <a:r>
              <a:rPr lang="id-ID" dirty="0" smtClean="0"/>
              <a:t>	</a:t>
            </a:r>
            <a:endParaRPr lang="id-ID" dirty="0"/>
          </a:p>
        </p:txBody>
      </p:sp>
      <p:sp>
        <p:nvSpPr>
          <p:cNvPr id="4" name="Date Placeholder 3"/>
          <p:cNvSpPr>
            <a:spLocks noGrp="1"/>
          </p:cNvSpPr>
          <p:nvPr>
            <p:ph type="dt" sz="half" idx="10"/>
          </p:nvPr>
        </p:nvSpPr>
        <p:spPr/>
        <p:txBody>
          <a:bodyPr/>
          <a:lstStyle/>
          <a:p>
            <a:fld id="{C914F83E-7CAD-4A81-A7D0-C6412D8778CC}" type="datetime1">
              <a:rPr lang="id-ID" smtClean="0"/>
              <a:t>29/06/2019</a:t>
            </a:fld>
            <a:endParaRPr lang="id-ID" dirty="0"/>
          </a:p>
        </p:txBody>
      </p:sp>
      <p:sp>
        <p:nvSpPr>
          <p:cNvPr id="5" name="Footer Placeholder 4"/>
          <p:cNvSpPr>
            <a:spLocks noGrp="1"/>
          </p:cNvSpPr>
          <p:nvPr>
            <p:ph type="ftr" sz="quarter" idx="11"/>
          </p:nvPr>
        </p:nvSpPr>
        <p:spPr/>
        <p:txBody>
          <a:bodyPr/>
          <a:lstStyle/>
          <a:p>
            <a:r>
              <a:rPr lang="en-US" smtClean="0"/>
              <a:t>Machine Learning: Supervised vs. Unsupervisd</a:t>
            </a:r>
            <a:endParaRPr lang="id-ID" dirty="0"/>
          </a:p>
        </p:txBody>
      </p:sp>
      <p:sp>
        <p:nvSpPr>
          <p:cNvPr id="6" name="Slide Number Placeholder 5"/>
          <p:cNvSpPr>
            <a:spLocks noGrp="1"/>
          </p:cNvSpPr>
          <p:nvPr>
            <p:ph type="sldNum" sz="quarter" idx="12"/>
          </p:nvPr>
        </p:nvSpPr>
        <p:spPr/>
        <p:txBody>
          <a:bodyPr/>
          <a:lstStyle/>
          <a:p>
            <a:fld id="{DF0E258F-04D6-46E9-8B77-0866F5CD991D}" type="slidenum">
              <a:rPr lang="id-ID" smtClean="0"/>
              <a:pPr/>
              <a:t>13</a:t>
            </a:fld>
            <a:endParaRPr lang="id-ID" dirty="0"/>
          </a:p>
        </p:txBody>
      </p:sp>
      <p:pic>
        <p:nvPicPr>
          <p:cNvPr id="7" name="Google Shape;154;p33"/>
          <p:cNvPicPr preferRelativeResize="0"/>
          <p:nvPr/>
        </p:nvPicPr>
        <p:blipFill rotWithShape="1">
          <a:blip r:embed="rId2">
            <a:alphaModFix/>
          </a:blip>
          <a:srcRect l="55910" t="45986" r="26527" b="22345"/>
          <a:stretch/>
        </p:blipFill>
        <p:spPr>
          <a:xfrm>
            <a:off x="4575036" y="1540043"/>
            <a:ext cx="2435364" cy="2277980"/>
          </a:xfrm>
          <a:prstGeom prst="rect">
            <a:avLst/>
          </a:prstGeom>
          <a:noFill/>
          <a:ln>
            <a:noFill/>
          </a:ln>
        </p:spPr>
      </p:pic>
      <p:pic>
        <p:nvPicPr>
          <p:cNvPr id="8"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66810" t="48355" r="14109" b="21656"/>
          <a:stretch/>
        </p:blipFill>
        <p:spPr bwMode="auto">
          <a:xfrm>
            <a:off x="4575036" y="3946357"/>
            <a:ext cx="2435364" cy="2151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811194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smtClean="0"/>
              <a:t>Apa itu Klasifikasi ?</a:t>
            </a:r>
            <a:endParaRPr lang="id-ID" dirty="0"/>
          </a:p>
        </p:txBody>
      </p:sp>
      <p:sp>
        <p:nvSpPr>
          <p:cNvPr id="4" name="Date Placeholder 3"/>
          <p:cNvSpPr>
            <a:spLocks noGrp="1"/>
          </p:cNvSpPr>
          <p:nvPr>
            <p:ph type="dt" sz="half" idx="10"/>
          </p:nvPr>
        </p:nvSpPr>
        <p:spPr/>
        <p:txBody>
          <a:bodyPr/>
          <a:lstStyle/>
          <a:p>
            <a:fld id="{83D711BA-D41A-498E-9904-642D5A474FDC}" type="datetime1">
              <a:rPr lang="id-ID" smtClean="0"/>
              <a:t>29/06/2019</a:t>
            </a:fld>
            <a:endParaRPr lang="id-ID" dirty="0"/>
          </a:p>
        </p:txBody>
      </p:sp>
      <p:sp>
        <p:nvSpPr>
          <p:cNvPr id="5" name="Footer Placeholder 4"/>
          <p:cNvSpPr>
            <a:spLocks noGrp="1"/>
          </p:cNvSpPr>
          <p:nvPr>
            <p:ph type="ftr" sz="quarter" idx="11"/>
          </p:nvPr>
        </p:nvSpPr>
        <p:spPr/>
        <p:txBody>
          <a:bodyPr/>
          <a:lstStyle/>
          <a:p>
            <a:r>
              <a:rPr lang="en-US" smtClean="0"/>
              <a:t>Machine Learning: Supervised vs. Unsupervisd</a:t>
            </a:r>
            <a:endParaRPr lang="id-ID" dirty="0"/>
          </a:p>
        </p:txBody>
      </p:sp>
      <p:sp>
        <p:nvSpPr>
          <p:cNvPr id="6" name="Slide Number Placeholder 5"/>
          <p:cNvSpPr>
            <a:spLocks noGrp="1"/>
          </p:cNvSpPr>
          <p:nvPr>
            <p:ph type="sldNum" sz="quarter" idx="12"/>
          </p:nvPr>
        </p:nvSpPr>
        <p:spPr/>
        <p:txBody>
          <a:bodyPr/>
          <a:lstStyle/>
          <a:p>
            <a:fld id="{DF0E258F-04D6-46E9-8B77-0866F5CD991D}" type="slidenum">
              <a:rPr lang="id-ID" smtClean="0"/>
              <a:pPr/>
              <a:t>14</a:t>
            </a:fld>
            <a:endParaRPr lang="id-ID" dirty="0"/>
          </a:p>
        </p:txBody>
      </p:sp>
      <p:pic>
        <p:nvPicPr>
          <p:cNvPr id="7" name="Google Shape;154;p33"/>
          <p:cNvPicPr preferRelativeResize="0">
            <a:picLocks noGrp="1"/>
          </p:cNvPicPr>
          <p:nvPr>
            <p:ph idx="1"/>
          </p:nvPr>
        </p:nvPicPr>
        <p:blipFill rotWithShape="1">
          <a:blip r:embed="rId3">
            <a:alphaModFix/>
          </a:blip>
          <a:srcRect l="8175" t="45555" r="26964" b="25538"/>
          <a:stretch/>
        </p:blipFill>
        <p:spPr>
          <a:xfrm>
            <a:off x="529390" y="2711115"/>
            <a:ext cx="8502316" cy="3144252"/>
          </a:xfrm>
          <a:prstGeom prst="rect">
            <a:avLst/>
          </a:prstGeom>
          <a:noFill/>
          <a:ln>
            <a:noFill/>
          </a:ln>
        </p:spPr>
      </p:pic>
      <p:sp>
        <p:nvSpPr>
          <p:cNvPr id="8" name="Rectangle 7"/>
          <p:cNvSpPr/>
          <p:nvPr/>
        </p:nvSpPr>
        <p:spPr>
          <a:xfrm>
            <a:off x="737937" y="1662046"/>
            <a:ext cx="7571874" cy="707886"/>
          </a:xfrm>
          <a:prstGeom prst="rect">
            <a:avLst/>
          </a:prstGeom>
        </p:spPr>
        <p:txBody>
          <a:bodyPr wrap="square">
            <a:spAutoFit/>
          </a:bodyPr>
          <a:lstStyle/>
          <a:p>
            <a:r>
              <a:rPr lang="id-ID" sz="2000" b="1" dirty="0" smtClean="0">
                <a:solidFill>
                  <a:srgbClr val="7030A0"/>
                </a:solidFill>
              </a:rPr>
              <a:t>Klasifikasi</a:t>
            </a:r>
            <a:r>
              <a:rPr lang="id-ID" sz="2000" dirty="0" smtClean="0">
                <a:solidFill>
                  <a:srgbClr val="7030A0"/>
                </a:solidFill>
              </a:rPr>
              <a:t> </a:t>
            </a:r>
            <a:r>
              <a:rPr lang="id-ID" sz="2000" dirty="0" smtClean="0"/>
              <a:t>adalah </a:t>
            </a:r>
            <a:r>
              <a:rPr lang="id-ID" sz="2000" dirty="0"/>
              <a:t>proses memprediksi label atau kategori kelas diskrit.</a:t>
            </a:r>
          </a:p>
        </p:txBody>
      </p:sp>
    </p:spTree>
    <p:extLst>
      <p:ext uri="{BB962C8B-B14F-4D97-AF65-F5344CB8AC3E}">
        <p14:creationId xmlns:p14="http://schemas.microsoft.com/office/powerpoint/2010/main" val="5925364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smtClean="0"/>
              <a:t>Apa itu Regresi ?</a:t>
            </a:r>
            <a:endParaRPr lang="id-ID" dirty="0"/>
          </a:p>
        </p:txBody>
      </p:sp>
      <p:sp>
        <p:nvSpPr>
          <p:cNvPr id="4" name="Date Placeholder 3"/>
          <p:cNvSpPr>
            <a:spLocks noGrp="1"/>
          </p:cNvSpPr>
          <p:nvPr>
            <p:ph type="dt" sz="half" idx="10"/>
          </p:nvPr>
        </p:nvSpPr>
        <p:spPr/>
        <p:txBody>
          <a:bodyPr/>
          <a:lstStyle/>
          <a:p>
            <a:fld id="{7CA54EB1-5C75-4FA2-8D00-AB6BC8859120}" type="datetime1">
              <a:rPr lang="id-ID" smtClean="0"/>
              <a:t>29/06/2019</a:t>
            </a:fld>
            <a:endParaRPr lang="id-ID" dirty="0"/>
          </a:p>
        </p:txBody>
      </p:sp>
      <p:sp>
        <p:nvSpPr>
          <p:cNvPr id="5" name="Footer Placeholder 4"/>
          <p:cNvSpPr>
            <a:spLocks noGrp="1"/>
          </p:cNvSpPr>
          <p:nvPr>
            <p:ph type="ftr" sz="quarter" idx="11"/>
          </p:nvPr>
        </p:nvSpPr>
        <p:spPr/>
        <p:txBody>
          <a:bodyPr/>
          <a:lstStyle/>
          <a:p>
            <a:r>
              <a:rPr lang="en-US" smtClean="0"/>
              <a:t>Machine Learning: Supervised vs. Unsupervisd</a:t>
            </a:r>
            <a:endParaRPr lang="id-ID" dirty="0"/>
          </a:p>
        </p:txBody>
      </p:sp>
      <p:sp>
        <p:nvSpPr>
          <p:cNvPr id="6" name="Slide Number Placeholder 5"/>
          <p:cNvSpPr>
            <a:spLocks noGrp="1"/>
          </p:cNvSpPr>
          <p:nvPr>
            <p:ph type="sldNum" sz="quarter" idx="12"/>
          </p:nvPr>
        </p:nvSpPr>
        <p:spPr/>
        <p:txBody>
          <a:bodyPr/>
          <a:lstStyle/>
          <a:p>
            <a:fld id="{DF0E258F-04D6-46E9-8B77-0866F5CD991D}" type="slidenum">
              <a:rPr lang="id-ID" smtClean="0"/>
              <a:pPr/>
              <a:t>15</a:t>
            </a:fld>
            <a:endParaRPr lang="id-ID" dirty="0"/>
          </a:p>
        </p:txBody>
      </p:sp>
      <p:pic>
        <p:nvPicPr>
          <p:cNvPr id="7" name="Picture 2"/>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l="33110" t="46354" r="12932" b="18649"/>
          <a:stretch/>
        </p:blipFill>
        <p:spPr bwMode="auto">
          <a:xfrm>
            <a:off x="0" y="2488378"/>
            <a:ext cx="9144000" cy="3334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le 7"/>
          <p:cNvSpPr/>
          <p:nvPr/>
        </p:nvSpPr>
        <p:spPr>
          <a:xfrm>
            <a:off x="513347" y="1539861"/>
            <a:ext cx="7507706" cy="707886"/>
          </a:xfrm>
          <a:prstGeom prst="rect">
            <a:avLst/>
          </a:prstGeom>
        </p:spPr>
        <p:txBody>
          <a:bodyPr wrap="square">
            <a:spAutoFit/>
          </a:bodyPr>
          <a:lstStyle/>
          <a:p>
            <a:r>
              <a:rPr lang="id-ID" sz="2000" b="1" dirty="0">
                <a:solidFill>
                  <a:srgbClr val="7030A0"/>
                </a:solidFill>
              </a:rPr>
              <a:t>Regresi</a:t>
            </a:r>
            <a:r>
              <a:rPr lang="id-ID" sz="2000" dirty="0"/>
              <a:t> </a:t>
            </a:r>
            <a:r>
              <a:rPr lang="id-ID" sz="2000" dirty="0" smtClean="0"/>
              <a:t>adalah </a:t>
            </a:r>
            <a:r>
              <a:rPr lang="id-ID" sz="2000" dirty="0"/>
              <a:t>proses memprediksi nilai kontinu sebagai lawan dari prediksi </a:t>
            </a:r>
            <a:r>
              <a:rPr lang="id-ID" sz="2000" dirty="0" smtClean="0"/>
              <a:t>nilai </a:t>
            </a:r>
            <a:r>
              <a:rPr lang="id-ID" sz="2000" dirty="0"/>
              <a:t>kategorikal dalam Klasifikasi.</a:t>
            </a:r>
          </a:p>
        </p:txBody>
      </p:sp>
    </p:spTree>
    <p:extLst>
      <p:ext uri="{BB962C8B-B14F-4D97-AF65-F5344CB8AC3E}">
        <p14:creationId xmlns:p14="http://schemas.microsoft.com/office/powerpoint/2010/main" val="6948452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smtClean="0"/>
              <a:t>Algoritma Supervised Learning</a:t>
            </a:r>
            <a:endParaRPr lang="id-ID" dirty="0"/>
          </a:p>
        </p:txBody>
      </p:sp>
      <p:sp>
        <p:nvSpPr>
          <p:cNvPr id="3" name="Content Placeholder 2"/>
          <p:cNvSpPr>
            <a:spLocks noGrp="1"/>
          </p:cNvSpPr>
          <p:nvPr>
            <p:ph idx="1"/>
          </p:nvPr>
        </p:nvSpPr>
        <p:spPr/>
        <p:txBody>
          <a:bodyPr/>
          <a:lstStyle/>
          <a:p>
            <a:r>
              <a:rPr lang="en-US" dirty="0"/>
              <a:t>k-Nearest Neighbors</a:t>
            </a:r>
          </a:p>
          <a:p>
            <a:r>
              <a:rPr lang="en-US" dirty="0"/>
              <a:t>Linear Regression</a:t>
            </a:r>
          </a:p>
          <a:p>
            <a:r>
              <a:rPr lang="en-US" dirty="0"/>
              <a:t>Logistic Regression</a:t>
            </a:r>
          </a:p>
          <a:p>
            <a:r>
              <a:rPr lang="en-US" dirty="0"/>
              <a:t>Support Vector Machines (SVMs)</a:t>
            </a:r>
          </a:p>
          <a:p>
            <a:r>
              <a:rPr lang="en-US" dirty="0"/>
              <a:t>Decision Trees and Random Forests</a:t>
            </a:r>
          </a:p>
          <a:p>
            <a:r>
              <a:rPr lang="en-US" dirty="0"/>
              <a:t>Neural </a:t>
            </a:r>
            <a:r>
              <a:rPr lang="en-US" dirty="0" smtClean="0"/>
              <a:t>networks</a:t>
            </a:r>
            <a:endParaRPr lang="en-US" dirty="0"/>
          </a:p>
        </p:txBody>
      </p:sp>
      <p:sp>
        <p:nvSpPr>
          <p:cNvPr id="4" name="Date Placeholder 3"/>
          <p:cNvSpPr>
            <a:spLocks noGrp="1"/>
          </p:cNvSpPr>
          <p:nvPr>
            <p:ph type="dt" sz="half" idx="10"/>
          </p:nvPr>
        </p:nvSpPr>
        <p:spPr/>
        <p:txBody>
          <a:bodyPr/>
          <a:lstStyle/>
          <a:p>
            <a:fld id="{178CA96A-18A2-413E-A18F-45CF078C5A16}" type="datetime1">
              <a:rPr lang="id-ID" smtClean="0"/>
              <a:t>29/06/2019</a:t>
            </a:fld>
            <a:endParaRPr lang="id-ID" dirty="0"/>
          </a:p>
        </p:txBody>
      </p:sp>
      <p:sp>
        <p:nvSpPr>
          <p:cNvPr id="5" name="Footer Placeholder 4"/>
          <p:cNvSpPr>
            <a:spLocks noGrp="1"/>
          </p:cNvSpPr>
          <p:nvPr>
            <p:ph type="ftr" sz="quarter" idx="11"/>
          </p:nvPr>
        </p:nvSpPr>
        <p:spPr/>
        <p:txBody>
          <a:bodyPr/>
          <a:lstStyle/>
          <a:p>
            <a:r>
              <a:rPr lang="en-US" smtClean="0"/>
              <a:t>Machine Learning: Supervised vs. Unsupervisd</a:t>
            </a:r>
            <a:endParaRPr lang="id-ID" dirty="0"/>
          </a:p>
        </p:txBody>
      </p:sp>
      <p:sp>
        <p:nvSpPr>
          <p:cNvPr id="6" name="Slide Number Placeholder 5"/>
          <p:cNvSpPr>
            <a:spLocks noGrp="1"/>
          </p:cNvSpPr>
          <p:nvPr>
            <p:ph type="sldNum" sz="quarter" idx="12"/>
          </p:nvPr>
        </p:nvSpPr>
        <p:spPr/>
        <p:txBody>
          <a:bodyPr/>
          <a:lstStyle/>
          <a:p>
            <a:fld id="{DF0E258F-04D6-46E9-8B77-0866F5CD991D}" type="slidenum">
              <a:rPr lang="id-ID" smtClean="0"/>
              <a:pPr/>
              <a:t>16</a:t>
            </a:fld>
            <a:endParaRPr lang="id-ID" dirty="0"/>
          </a:p>
        </p:txBody>
      </p:sp>
    </p:spTree>
    <p:extLst>
      <p:ext uri="{BB962C8B-B14F-4D97-AF65-F5344CB8AC3E}">
        <p14:creationId xmlns:p14="http://schemas.microsoft.com/office/powerpoint/2010/main" val="4256278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smtClean="0"/>
              <a:t>Unsupervised Learning</a:t>
            </a:r>
            <a:endParaRPr lang="id-ID" dirty="0"/>
          </a:p>
        </p:txBody>
      </p:sp>
      <p:sp>
        <p:nvSpPr>
          <p:cNvPr id="3" name="Text Placeholder 2"/>
          <p:cNvSpPr>
            <a:spLocks noGrp="1"/>
          </p:cNvSpPr>
          <p:nvPr>
            <p:ph type="body" idx="1"/>
          </p:nvPr>
        </p:nvSpPr>
        <p:spPr/>
        <p:txBody>
          <a:bodyPr>
            <a:normAutofit fontScale="92500" lnSpcReduction="20000"/>
          </a:bodyPr>
          <a:lstStyle/>
          <a:p>
            <a:r>
              <a:rPr lang="id-ID" dirty="0" smtClean="0"/>
              <a:t>Bagian 2</a:t>
            </a:r>
            <a:endParaRPr lang="id-ID" dirty="0"/>
          </a:p>
        </p:txBody>
      </p:sp>
      <p:sp>
        <p:nvSpPr>
          <p:cNvPr id="4" name="Date Placeholder 3"/>
          <p:cNvSpPr>
            <a:spLocks noGrp="1"/>
          </p:cNvSpPr>
          <p:nvPr>
            <p:ph type="dt" sz="half" idx="10"/>
          </p:nvPr>
        </p:nvSpPr>
        <p:spPr/>
        <p:txBody>
          <a:bodyPr/>
          <a:lstStyle/>
          <a:p>
            <a:fld id="{F0169404-E697-49C9-AF33-B967765E863B}" type="datetime1">
              <a:rPr lang="id-ID" smtClean="0"/>
              <a:t>29/06/2019</a:t>
            </a:fld>
            <a:endParaRPr lang="id-ID"/>
          </a:p>
        </p:txBody>
      </p:sp>
      <p:sp>
        <p:nvSpPr>
          <p:cNvPr id="5" name="Footer Placeholder 4"/>
          <p:cNvSpPr>
            <a:spLocks noGrp="1"/>
          </p:cNvSpPr>
          <p:nvPr>
            <p:ph type="ftr" sz="quarter" idx="11"/>
          </p:nvPr>
        </p:nvSpPr>
        <p:spPr/>
        <p:txBody>
          <a:bodyPr/>
          <a:lstStyle/>
          <a:p>
            <a:r>
              <a:rPr lang="en-US" smtClean="0"/>
              <a:t>Machine Learning: Supervised vs. Unsupervisd</a:t>
            </a:r>
            <a:endParaRPr lang="id-ID"/>
          </a:p>
        </p:txBody>
      </p:sp>
      <p:sp>
        <p:nvSpPr>
          <p:cNvPr id="6" name="Slide Number Placeholder 5"/>
          <p:cNvSpPr>
            <a:spLocks noGrp="1"/>
          </p:cNvSpPr>
          <p:nvPr>
            <p:ph type="sldNum" sz="quarter" idx="12"/>
          </p:nvPr>
        </p:nvSpPr>
        <p:spPr/>
        <p:txBody>
          <a:bodyPr/>
          <a:lstStyle/>
          <a:p>
            <a:fld id="{DF0E258F-04D6-46E9-8B77-0866F5CD991D}" type="slidenum">
              <a:rPr lang="id-ID" smtClean="0"/>
              <a:t>17</a:t>
            </a:fld>
            <a:endParaRPr lang="id-ID" dirty="0"/>
          </a:p>
        </p:txBody>
      </p:sp>
    </p:spTree>
    <p:extLst>
      <p:ext uri="{BB962C8B-B14F-4D97-AF65-F5344CB8AC3E}">
        <p14:creationId xmlns:p14="http://schemas.microsoft.com/office/powerpoint/2010/main" val="29407296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smtClean="0"/>
              <a:t>Apa itu Unsupervised Learning ?</a:t>
            </a:r>
            <a:endParaRPr lang="id-ID" dirty="0"/>
          </a:p>
        </p:txBody>
      </p:sp>
      <p:sp>
        <p:nvSpPr>
          <p:cNvPr id="4" name="Date Placeholder 3"/>
          <p:cNvSpPr>
            <a:spLocks noGrp="1"/>
          </p:cNvSpPr>
          <p:nvPr>
            <p:ph type="dt" sz="half" idx="10"/>
          </p:nvPr>
        </p:nvSpPr>
        <p:spPr/>
        <p:txBody>
          <a:bodyPr/>
          <a:lstStyle/>
          <a:p>
            <a:fld id="{EED5F742-6609-4FE7-92CB-35B4FC1EFE35}" type="datetime1">
              <a:rPr lang="id-ID" smtClean="0"/>
              <a:t>29/06/2019</a:t>
            </a:fld>
            <a:endParaRPr lang="id-ID" dirty="0"/>
          </a:p>
        </p:txBody>
      </p:sp>
      <p:sp>
        <p:nvSpPr>
          <p:cNvPr id="5" name="Footer Placeholder 4"/>
          <p:cNvSpPr>
            <a:spLocks noGrp="1"/>
          </p:cNvSpPr>
          <p:nvPr>
            <p:ph type="ftr" sz="quarter" idx="11"/>
          </p:nvPr>
        </p:nvSpPr>
        <p:spPr/>
        <p:txBody>
          <a:bodyPr/>
          <a:lstStyle/>
          <a:p>
            <a:r>
              <a:rPr lang="en-US" smtClean="0"/>
              <a:t>Machine Learning: Supervised vs. Unsupervisd</a:t>
            </a:r>
            <a:endParaRPr lang="id-ID" dirty="0"/>
          </a:p>
        </p:txBody>
      </p:sp>
      <p:sp>
        <p:nvSpPr>
          <p:cNvPr id="6" name="Slide Number Placeholder 5"/>
          <p:cNvSpPr>
            <a:spLocks noGrp="1"/>
          </p:cNvSpPr>
          <p:nvPr>
            <p:ph type="sldNum" sz="quarter" idx="12"/>
          </p:nvPr>
        </p:nvSpPr>
        <p:spPr/>
        <p:txBody>
          <a:bodyPr/>
          <a:lstStyle/>
          <a:p>
            <a:fld id="{DF0E258F-04D6-46E9-8B77-0866F5CD991D}" type="slidenum">
              <a:rPr lang="id-ID" smtClean="0"/>
              <a:pPr/>
              <a:t>18</a:t>
            </a:fld>
            <a:endParaRPr lang="id-ID" dirty="0"/>
          </a:p>
        </p:txBody>
      </p:sp>
      <p:sp>
        <p:nvSpPr>
          <p:cNvPr id="8" name="Rectangle 7"/>
          <p:cNvSpPr/>
          <p:nvPr/>
        </p:nvSpPr>
        <p:spPr>
          <a:xfrm>
            <a:off x="385011" y="1859340"/>
            <a:ext cx="8165431" cy="1938992"/>
          </a:xfrm>
          <a:prstGeom prst="rect">
            <a:avLst/>
          </a:prstGeom>
        </p:spPr>
        <p:txBody>
          <a:bodyPr wrap="square">
            <a:spAutoFit/>
          </a:bodyPr>
          <a:lstStyle/>
          <a:p>
            <a:pPr marL="285750" indent="-285750">
              <a:buFont typeface="Arial" pitchFamily="34" charset="0"/>
              <a:buChar char="•"/>
            </a:pPr>
            <a:r>
              <a:rPr lang="id-ID" sz="2000" dirty="0" smtClean="0"/>
              <a:t>Unsupervised learning adalah Pembelajaran </a:t>
            </a:r>
            <a:r>
              <a:rPr lang="id-ID" sz="2000" dirty="0"/>
              <a:t>tanpa </a:t>
            </a:r>
            <a:r>
              <a:rPr lang="id-ID" sz="2000" dirty="0" smtClean="0"/>
              <a:t>pengawasan, membiarkan </a:t>
            </a:r>
            <a:r>
              <a:rPr lang="id-ID" sz="2000" dirty="0"/>
              <a:t>model bekerja sendiri untuk menemukan </a:t>
            </a:r>
            <a:r>
              <a:rPr lang="id-ID" sz="2000" dirty="0" smtClean="0"/>
              <a:t>informasi yang </a:t>
            </a:r>
            <a:r>
              <a:rPr lang="id-ID" sz="2000" dirty="0"/>
              <a:t>mungkin tidak terlihat oleh mata manusia</a:t>
            </a:r>
            <a:r>
              <a:rPr lang="id-ID" sz="2000" dirty="0" smtClean="0"/>
              <a:t>.</a:t>
            </a:r>
          </a:p>
          <a:p>
            <a:pPr marL="285750" indent="-285750">
              <a:buFont typeface="Arial" pitchFamily="34" charset="0"/>
              <a:buChar char="•"/>
            </a:pPr>
            <a:endParaRPr lang="id-ID" sz="2000" dirty="0" smtClean="0"/>
          </a:p>
          <a:p>
            <a:pPr marL="285750" indent="-285750">
              <a:buFont typeface="Arial" pitchFamily="34" charset="0"/>
              <a:buChar char="•"/>
            </a:pPr>
            <a:r>
              <a:rPr lang="id-ID" sz="2000" dirty="0" smtClean="0"/>
              <a:t>Algoritma </a:t>
            </a:r>
            <a:r>
              <a:rPr lang="id-ID" sz="2000" dirty="0"/>
              <a:t>Unsupervised melatih </a:t>
            </a:r>
            <a:r>
              <a:rPr lang="id-ID" sz="2000" dirty="0" smtClean="0"/>
              <a:t>dataset</a:t>
            </a:r>
            <a:r>
              <a:rPr lang="id-ID" sz="2000" dirty="0"/>
              <a:t>, dan menarik kesimpulan pada </a:t>
            </a:r>
            <a:r>
              <a:rPr lang="id-ID" sz="2000" dirty="0" smtClean="0"/>
              <a:t>data tidak berlabel (unlabeled)</a:t>
            </a:r>
            <a:endParaRPr lang="id-ID" sz="2000" dirty="0"/>
          </a:p>
        </p:txBody>
      </p:sp>
      <p:sp>
        <p:nvSpPr>
          <p:cNvPr id="9" name="Content Placeholder 8"/>
          <p:cNvSpPr>
            <a:spLocks noGrp="1"/>
          </p:cNvSpPr>
          <p:nvPr>
            <p:ph idx="1"/>
          </p:nvPr>
        </p:nvSpPr>
        <p:spPr>
          <a:xfrm>
            <a:off x="184897" y="1451811"/>
            <a:ext cx="87819" cy="232610"/>
          </a:xfrm>
        </p:spPr>
        <p:txBody>
          <a:bodyPr>
            <a:normAutofit fontScale="25000" lnSpcReduction="20000"/>
          </a:bodyPr>
          <a:lstStyle/>
          <a:p>
            <a:endParaRPr lang="id-ID" dirty="0" smtClean="0"/>
          </a:p>
          <a:p>
            <a:pPr marL="0" indent="0">
              <a:buNone/>
            </a:pPr>
            <a:endParaRPr lang="id-ID" dirty="0"/>
          </a:p>
          <a:p>
            <a:pPr marL="0" indent="0">
              <a:buNone/>
            </a:pPr>
            <a:endParaRPr lang="id-ID" dirty="0"/>
          </a:p>
          <a:p>
            <a:pPr marL="0" indent="0">
              <a:buNone/>
            </a:pPr>
            <a:endParaRPr lang="id-ID" dirty="0" smtClean="0"/>
          </a:p>
          <a:p>
            <a:pPr marL="0" indent="0">
              <a:buNone/>
            </a:pPr>
            <a:endParaRPr lang="id-ID" dirty="0" smtClean="0"/>
          </a:p>
          <a:p>
            <a:pPr marL="0" indent="0" algn="just">
              <a:buNone/>
            </a:pPr>
            <a:r>
              <a:rPr lang="id-ID" dirty="0"/>
              <a:t/>
            </a:r>
            <a:br>
              <a:rPr lang="id-ID" dirty="0"/>
            </a:br>
            <a:endParaRPr lang="id-ID" dirty="0"/>
          </a:p>
        </p:txBody>
      </p:sp>
    </p:spTree>
    <p:extLst>
      <p:ext uri="{BB962C8B-B14F-4D97-AF65-F5344CB8AC3E}">
        <p14:creationId xmlns:p14="http://schemas.microsoft.com/office/powerpoint/2010/main" val="17055234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id-ID"/>
          </a:p>
        </p:txBody>
      </p:sp>
      <p:sp>
        <p:nvSpPr>
          <p:cNvPr id="4" name="Date Placeholder 3"/>
          <p:cNvSpPr>
            <a:spLocks noGrp="1"/>
          </p:cNvSpPr>
          <p:nvPr>
            <p:ph type="dt" sz="half" idx="10"/>
          </p:nvPr>
        </p:nvSpPr>
        <p:spPr/>
        <p:txBody>
          <a:bodyPr/>
          <a:lstStyle/>
          <a:p>
            <a:fld id="{98163D60-1937-44B6-8563-FE8F4BB8FA33}" type="datetime1">
              <a:rPr lang="id-ID" smtClean="0"/>
              <a:t>29/06/2019</a:t>
            </a:fld>
            <a:endParaRPr lang="id-ID" dirty="0"/>
          </a:p>
        </p:txBody>
      </p:sp>
      <p:sp>
        <p:nvSpPr>
          <p:cNvPr id="5" name="Footer Placeholder 4"/>
          <p:cNvSpPr>
            <a:spLocks noGrp="1"/>
          </p:cNvSpPr>
          <p:nvPr>
            <p:ph type="ftr" sz="quarter" idx="11"/>
          </p:nvPr>
        </p:nvSpPr>
        <p:spPr/>
        <p:txBody>
          <a:bodyPr/>
          <a:lstStyle/>
          <a:p>
            <a:r>
              <a:rPr lang="en-US" smtClean="0"/>
              <a:t>Machine Learning: Supervised vs. Unsupervisd</a:t>
            </a:r>
            <a:endParaRPr lang="id-ID" dirty="0"/>
          </a:p>
        </p:txBody>
      </p:sp>
      <p:sp>
        <p:nvSpPr>
          <p:cNvPr id="6" name="Slide Number Placeholder 5"/>
          <p:cNvSpPr>
            <a:spLocks noGrp="1"/>
          </p:cNvSpPr>
          <p:nvPr>
            <p:ph type="sldNum" sz="quarter" idx="12"/>
          </p:nvPr>
        </p:nvSpPr>
        <p:spPr/>
        <p:txBody>
          <a:bodyPr/>
          <a:lstStyle/>
          <a:p>
            <a:fld id="{DF0E258F-04D6-46E9-8B77-0866F5CD991D}" type="slidenum">
              <a:rPr lang="id-ID" smtClean="0"/>
              <a:pPr/>
              <a:t>19</a:t>
            </a:fld>
            <a:endParaRPr lang="id-ID" dirty="0"/>
          </a:p>
        </p:txBody>
      </p:sp>
      <p:sp>
        <p:nvSpPr>
          <p:cNvPr id="7" name="Rectangle 6"/>
          <p:cNvSpPr/>
          <p:nvPr/>
        </p:nvSpPr>
        <p:spPr>
          <a:xfrm>
            <a:off x="3568224" y="2990706"/>
            <a:ext cx="2791326" cy="2344439"/>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chemeClr val="tx1"/>
                </a:solidFill>
              </a:rPr>
              <a:t>Algoritma</a:t>
            </a:r>
            <a:endParaRPr lang="en-US" dirty="0" smtClean="0">
              <a:solidFill>
                <a:schemeClr val="tx1"/>
              </a:solidFill>
            </a:endParaRPr>
          </a:p>
          <a:p>
            <a:pPr algn="ctr"/>
            <a:r>
              <a:rPr lang="en-US" dirty="0" smtClean="0">
                <a:solidFill>
                  <a:schemeClr val="tx1"/>
                </a:solidFill>
              </a:rPr>
              <a:t>Machine Learning</a:t>
            </a:r>
            <a:endParaRPr lang="en-US" dirty="0">
              <a:solidFill>
                <a:schemeClr val="tx1"/>
              </a:solidFill>
            </a:endParaRPr>
          </a:p>
        </p:txBody>
      </p:sp>
      <p:sp>
        <p:nvSpPr>
          <p:cNvPr id="8" name="Oval 7"/>
          <p:cNvSpPr/>
          <p:nvPr/>
        </p:nvSpPr>
        <p:spPr>
          <a:xfrm>
            <a:off x="467514" y="3471970"/>
            <a:ext cx="1698171" cy="1258160"/>
          </a:xfrm>
          <a:prstGeom prst="ellipse">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Data </a:t>
            </a:r>
          </a:p>
          <a:p>
            <a:pPr algn="ctr"/>
            <a:r>
              <a:rPr lang="en-US" dirty="0" smtClean="0">
                <a:solidFill>
                  <a:schemeClr val="tx1"/>
                </a:solidFill>
              </a:rPr>
              <a:t>Input</a:t>
            </a:r>
            <a:endParaRPr lang="en-US" dirty="0">
              <a:solidFill>
                <a:schemeClr val="tx1"/>
              </a:solidFill>
            </a:endParaRPr>
          </a:p>
        </p:txBody>
      </p:sp>
      <p:sp>
        <p:nvSpPr>
          <p:cNvPr id="9" name="Hexagon 8"/>
          <p:cNvSpPr/>
          <p:nvPr/>
        </p:nvSpPr>
        <p:spPr>
          <a:xfrm>
            <a:off x="7438954" y="3630099"/>
            <a:ext cx="1423164" cy="907526"/>
          </a:xfrm>
          <a:prstGeom prst="hexagon">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Data</a:t>
            </a:r>
          </a:p>
          <a:p>
            <a:pPr algn="ctr"/>
            <a:r>
              <a:rPr lang="en-US" dirty="0" err="1" smtClean="0">
                <a:solidFill>
                  <a:schemeClr val="tx1"/>
                </a:solidFill>
              </a:rPr>
              <a:t>Ouput</a:t>
            </a:r>
            <a:endParaRPr lang="en-US" dirty="0">
              <a:solidFill>
                <a:schemeClr val="tx1"/>
              </a:solidFill>
            </a:endParaRPr>
          </a:p>
        </p:txBody>
      </p:sp>
      <p:sp>
        <p:nvSpPr>
          <p:cNvPr id="10" name="Right Arrow 9"/>
          <p:cNvSpPr/>
          <p:nvPr/>
        </p:nvSpPr>
        <p:spPr>
          <a:xfrm>
            <a:off x="2420067" y="3863855"/>
            <a:ext cx="845648" cy="6325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Arrow 10"/>
          <p:cNvSpPr/>
          <p:nvPr/>
        </p:nvSpPr>
        <p:spPr>
          <a:xfrm>
            <a:off x="6450073" y="3748123"/>
            <a:ext cx="845648" cy="6325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Left-Right Arrow 11"/>
          <p:cNvSpPr/>
          <p:nvPr/>
        </p:nvSpPr>
        <p:spPr>
          <a:xfrm>
            <a:off x="171879" y="2234435"/>
            <a:ext cx="3107585" cy="728771"/>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Tersedia</a:t>
            </a:r>
            <a:endParaRPr lang="en-US" dirty="0"/>
          </a:p>
        </p:txBody>
      </p:sp>
      <p:sp>
        <p:nvSpPr>
          <p:cNvPr id="13" name="Left-Right Arrow 12"/>
          <p:cNvSpPr/>
          <p:nvPr/>
        </p:nvSpPr>
        <p:spPr>
          <a:xfrm>
            <a:off x="6380174" y="2213810"/>
            <a:ext cx="2634342" cy="633663"/>
          </a:xfrm>
          <a:prstGeom prst="lef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rgbClr val="FF0000"/>
                </a:solidFill>
              </a:rPr>
              <a:t>Tidak</a:t>
            </a:r>
            <a:r>
              <a:rPr lang="en-US" dirty="0" smtClean="0">
                <a:solidFill>
                  <a:srgbClr val="FF0000"/>
                </a:solidFill>
              </a:rPr>
              <a:t> </a:t>
            </a:r>
            <a:r>
              <a:rPr lang="en-US" dirty="0" err="1" smtClean="0">
                <a:solidFill>
                  <a:srgbClr val="FF0000"/>
                </a:solidFill>
              </a:rPr>
              <a:t>Tersedia</a:t>
            </a:r>
            <a:endParaRPr lang="en-US" dirty="0">
              <a:solidFill>
                <a:srgbClr val="FF0000"/>
              </a:solidFill>
            </a:endParaRPr>
          </a:p>
        </p:txBody>
      </p:sp>
      <p:cxnSp>
        <p:nvCxnSpPr>
          <p:cNvPr id="14" name="Straight Connector 13"/>
          <p:cNvCxnSpPr/>
          <p:nvPr/>
        </p:nvCxnSpPr>
        <p:spPr>
          <a:xfrm>
            <a:off x="6531429" y="1732547"/>
            <a:ext cx="2378815" cy="1560668"/>
          </a:xfrm>
          <a:prstGeom prst="line">
            <a:avLst/>
          </a:prstGeom>
          <a:ln w="1270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rot="5400000">
            <a:off x="6634557" y="1780674"/>
            <a:ext cx="1815050" cy="1581293"/>
          </a:xfrm>
          <a:prstGeom prst="line">
            <a:avLst/>
          </a:prstGeom>
          <a:ln w="1270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98331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p:txBody>
          <a:bodyPr/>
          <a:lstStyle/>
          <a:p>
            <a:r>
              <a:rPr lang="id-ID" sz="4000" dirty="0" smtClean="0"/>
              <a:t>Supervised </a:t>
            </a:r>
            <a:r>
              <a:rPr lang="id-ID" dirty="0" smtClean="0"/>
              <a:t>vs. </a:t>
            </a:r>
            <a:r>
              <a:rPr lang="id-ID" sz="4000" dirty="0" smtClean="0"/>
              <a:t>Unsupervised</a:t>
            </a:r>
            <a:endParaRPr lang="id-ID" sz="4000" dirty="0"/>
          </a:p>
        </p:txBody>
      </p:sp>
      <p:sp>
        <p:nvSpPr>
          <p:cNvPr id="8" name="Subtitle 7"/>
          <p:cNvSpPr>
            <a:spLocks noGrp="1"/>
          </p:cNvSpPr>
          <p:nvPr>
            <p:ph type="subTitle" idx="1"/>
          </p:nvPr>
        </p:nvSpPr>
        <p:spPr/>
        <p:txBody>
          <a:bodyPr/>
          <a:lstStyle/>
          <a:p>
            <a:r>
              <a:rPr lang="id-ID" dirty="0" smtClean="0"/>
              <a:t>Nama pembicara dengan gelar</a:t>
            </a:r>
            <a:endParaRPr lang="id-ID" dirty="0"/>
          </a:p>
        </p:txBody>
      </p:sp>
    </p:spTree>
    <p:extLst>
      <p:ext uri="{BB962C8B-B14F-4D97-AF65-F5344CB8AC3E}">
        <p14:creationId xmlns:p14="http://schemas.microsoft.com/office/powerpoint/2010/main" val="41417732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a:t>Apa itu Unsupervised Learning ?</a:t>
            </a:r>
          </a:p>
        </p:txBody>
      </p:sp>
      <p:sp>
        <p:nvSpPr>
          <p:cNvPr id="4" name="Date Placeholder 3"/>
          <p:cNvSpPr>
            <a:spLocks noGrp="1"/>
          </p:cNvSpPr>
          <p:nvPr>
            <p:ph type="dt" sz="half" idx="10"/>
          </p:nvPr>
        </p:nvSpPr>
        <p:spPr/>
        <p:txBody>
          <a:bodyPr/>
          <a:lstStyle/>
          <a:p>
            <a:fld id="{9025BDF3-AA5E-4A59-A99C-04FC426501E2}" type="datetime1">
              <a:rPr lang="id-ID" smtClean="0"/>
              <a:t>29/06/2019</a:t>
            </a:fld>
            <a:endParaRPr lang="id-ID" dirty="0"/>
          </a:p>
        </p:txBody>
      </p:sp>
      <p:sp>
        <p:nvSpPr>
          <p:cNvPr id="5" name="Footer Placeholder 4"/>
          <p:cNvSpPr>
            <a:spLocks noGrp="1"/>
          </p:cNvSpPr>
          <p:nvPr>
            <p:ph type="ftr" sz="quarter" idx="11"/>
          </p:nvPr>
        </p:nvSpPr>
        <p:spPr/>
        <p:txBody>
          <a:bodyPr/>
          <a:lstStyle/>
          <a:p>
            <a:r>
              <a:rPr lang="en-US" smtClean="0"/>
              <a:t>Machine Learning: Supervised vs. Unsupervisd</a:t>
            </a:r>
            <a:endParaRPr lang="id-ID" dirty="0"/>
          </a:p>
        </p:txBody>
      </p:sp>
      <p:sp>
        <p:nvSpPr>
          <p:cNvPr id="6" name="Slide Number Placeholder 5"/>
          <p:cNvSpPr>
            <a:spLocks noGrp="1"/>
          </p:cNvSpPr>
          <p:nvPr>
            <p:ph type="sldNum" sz="quarter" idx="12"/>
          </p:nvPr>
        </p:nvSpPr>
        <p:spPr/>
        <p:txBody>
          <a:bodyPr/>
          <a:lstStyle/>
          <a:p>
            <a:fld id="{DF0E258F-04D6-46E9-8B77-0866F5CD991D}" type="slidenum">
              <a:rPr lang="id-ID" smtClean="0"/>
              <a:pPr/>
              <a:t>20</a:t>
            </a:fld>
            <a:endParaRPr lang="id-ID" dirty="0"/>
          </a:p>
        </p:txBody>
      </p:sp>
      <p:sp>
        <p:nvSpPr>
          <p:cNvPr id="8" name="Rectangle 7"/>
          <p:cNvSpPr/>
          <p:nvPr/>
        </p:nvSpPr>
        <p:spPr>
          <a:xfrm>
            <a:off x="1804737" y="4924472"/>
            <a:ext cx="5350042" cy="1015663"/>
          </a:xfrm>
          <a:prstGeom prst="rect">
            <a:avLst/>
          </a:prstGeom>
        </p:spPr>
        <p:txBody>
          <a:bodyPr wrap="square">
            <a:spAutoFit/>
          </a:bodyPr>
          <a:lstStyle/>
          <a:p>
            <a:pPr algn="just"/>
            <a:r>
              <a:rPr lang="id-ID" sz="2000" dirty="0" smtClean="0"/>
              <a:t>Model </a:t>
            </a:r>
            <a:r>
              <a:rPr lang="id-ID" sz="2000" dirty="0"/>
              <a:t>bekerja sendiri untuk menemukan informasi yang mungkin tidak terlihat oleh mata </a:t>
            </a:r>
            <a:r>
              <a:rPr lang="id-ID" sz="2000" dirty="0" smtClean="0"/>
              <a:t>manusia.</a:t>
            </a:r>
            <a:endParaRPr lang="id-ID" sz="2000" dirty="0"/>
          </a:p>
        </p:txBody>
      </p:sp>
      <p:pic>
        <p:nvPicPr>
          <p:cNvPr id="10" name="Picture 2"/>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l="29546" t="41226" r="34939" b="29827"/>
          <a:stretch/>
        </p:blipFill>
        <p:spPr bwMode="auto">
          <a:xfrm>
            <a:off x="737184" y="1973178"/>
            <a:ext cx="5679658" cy="26027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215561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smtClean="0"/>
              <a:t>Apa itu Unsupervised Learning ?</a:t>
            </a:r>
            <a:endParaRPr lang="id-ID" dirty="0"/>
          </a:p>
        </p:txBody>
      </p:sp>
      <p:sp>
        <p:nvSpPr>
          <p:cNvPr id="4" name="Date Placeholder 3"/>
          <p:cNvSpPr>
            <a:spLocks noGrp="1"/>
          </p:cNvSpPr>
          <p:nvPr>
            <p:ph type="dt" sz="half" idx="10"/>
          </p:nvPr>
        </p:nvSpPr>
        <p:spPr/>
        <p:txBody>
          <a:bodyPr/>
          <a:lstStyle/>
          <a:p>
            <a:fld id="{8CE124A9-6B67-4E87-A35B-8C87DC678F27}" type="datetime1">
              <a:rPr lang="id-ID" smtClean="0"/>
              <a:t>29/06/2019</a:t>
            </a:fld>
            <a:endParaRPr lang="id-ID" dirty="0"/>
          </a:p>
        </p:txBody>
      </p:sp>
      <p:sp>
        <p:nvSpPr>
          <p:cNvPr id="5" name="Footer Placeholder 4"/>
          <p:cNvSpPr>
            <a:spLocks noGrp="1"/>
          </p:cNvSpPr>
          <p:nvPr>
            <p:ph type="ftr" sz="quarter" idx="11"/>
          </p:nvPr>
        </p:nvSpPr>
        <p:spPr/>
        <p:txBody>
          <a:bodyPr/>
          <a:lstStyle/>
          <a:p>
            <a:r>
              <a:rPr lang="en-US" smtClean="0"/>
              <a:t>Machine Learning: Supervised vs. Unsupervisd</a:t>
            </a:r>
            <a:endParaRPr lang="id-ID" dirty="0"/>
          </a:p>
        </p:txBody>
      </p:sp>
      <p:sp>
        <p:nvSpPr>
          <p:cNvPr id="6" name="Slide Number Placeholder 5"/>
          <p:cNvSpPr>
            <a:spLocks noGrp="1"/>
          </p:cNvSpPr>
          <p:nvPr>
            <p:ph type="sldNum" sz="quarter" idx="12"/>
          </p:nvPr>
        </p:nvSpPr>
        <p:spPr/>
        <p:txBody>
          <a:bodyPr/>
          <a:lstStyle/>
          <a:p>
            <a:fld id="{DF0E258F-04D6-46E9-8B77-0866F5CD991D}" type="slidenum">
              <a:rPr lang="id-ID" smtClean="0"/>
              <a:pPr/>
              <a:t>21</a:t>
            </a:fld>
            <a:endParaRPr lang="id-ID" dirty="0"/>
          </a:p>
        </p:txBody>
      </p:sp>
      <p:pic>
        <p:nvPicPr>
          <p:cNvPr id="7" name="Picture 3"/>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l="30438" t="40413" r="33858" b="30857"/>
          <a:stretch/>
        </p:blipFill>
        <p:spPr bwMode="auto">
          <a:xfrm>
            <a:off x="546446" y="1995570"/>
            <a:ext cx="7259747" cy="3284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Oval 9"/>
          <p:cNvSpPr/>
          <p:nvPr/>
        </p:nvSpPr>
        <p:spPr>
          <a:xfrm>
            <a:off x="7324929" y="2137791"/>
            <a:ext cx="962527" cy="299987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1" name="TextBox 10"/>
          <p:cNvSpPr txBox="1"/>
          <p:nvPr/>
        </p:nvSpPr>
        <p:spPr>
          <a:xfrm>
            <a:off x="5855369" y="5279887"/>
            <a:ext cx="2646948" cy="707886"/>
          </a:xfrm>
          <a:prstGeom prst="rect">
            <a:avLst/>
          </a:prstGeom>
          <a:noFill/>
        </p:spPr>
        <p:txBody>
          <a:bodyPr wrap="square" rtlCol="0">
            <a:spAutoFit/>
          </a:bodyPr>
          <a:lstStyle/>
          <a:p>
            <a:pPr algn="ctr"/>
            <a:r>
              <a:rPr lang="id-ID" sz="2000" dirty="0" smtClean="0"/>
              <a:t>Semua data tidak berlabel</a:t>
            </a:r>
            <a:endParaRPr lang="id-ID" sz="2000" dirty="0"/>
          </a:p>
        </p:txBody>
      </p:sp>
    </p:spTree>
    <p:extLst>
      <p:ext uri="{BB962C8B-B14F-4D97-AF65-F5344CB8AC3E}">
        <p14:creationId xmlns:p14="http://schemas.microsoft.com/office/powerpoint/2010/main" val="11568199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smtClean="0"/>
              <a:t>Unsupervised Learning</a:t>
            </a:r>
            <a:endParaRPr lang="id-ID" dirty="0"/>
          </a:p>
        </p:txBody>
      </p:sp>
      <p:sp>
        <p:nvSpPr>
          <p:cNvPr id="4" name="Date Placeholder 3"/>
          <p:cNvSpPr>
            <a:spLocks noGrp="1"/>
          </p:cNvSpPr>
          <p:nvPr>
            <p:ph type="dt" sz="half" idx="10"/>
          </p:nvPr>
        </p:nvSpPr>
        <p:spPr/>
        <p:txBody>
          <a:bodyPr/>
          <a:lstStyle/>
          <a:p>
            <a:fld id="{B456096B-2EC2-4A11-BC20-0830D115257B}" type="datetime1">
              <a:rPr lang="id-ID" smtClean="0"/>
              <a:t>29/06/2019</a:t>
            </a:fld>
            <a:endParaRPr lang="id-ID" dirty="0"/>
          </a:p>
        </p:txBody>
      </p:sp>
      <p:sp>
        <p:nvSpPr>
          <p:cNvPr id="5" name="Footer Placeholder 4"/>
          <p:cNvSpPr>
            <a:spLocks noGrp="1"/>
          </p:cNvSpPr>
          <p:nvPr>
            <p:ph type="ftr" sz="quarter" idx="11"/>
          </p:nvPr>
        </p:nvSpPr>
        <p:spPr/>
        <p:txBody>
          <a:bodyPr/>
          <a:lstStyle/>
          <a:p>
            <a:r>
              <a:rPr lang="en-US" smtClean="0"/>
              <a:t>Machine Learning: Supervised vs. Unsupervisd</a:t>
            </a:r>
            <a:endParaRPr lang="id-ID" dirty="0"/>
          </a:p>
        </p:txBody>
      </p:sp>
      <p:sp>
        <p:nvSpPr>
          <p:cNvPr id="6" name="Slide Number Placeholder 5"/>
          <p:cNvSpPr>
            <a:spLocks noGrp="1"/>
          </p:cNvSpPr>
          <p:nvPr>
            <p:ph type="sldNum" sz="quarter" idx="12"/>
          </p:nvPr>
        </p:nvSpPr>
        <p:spPr/>
        <p:txBody>
          <a:bodyPr/>
          <a:lstStyle/>
          <a:p>
            <a:fld id="{DF0E258F-04D6-46E9-8B77-0866F5CD991D}" type="slidenum">
              <a:rPr lang="id-ID" smtClean="0"/>
              <a:pPr/>
              <a:t>22</a:t>
            </a:fld>
            <a:endParaRPr lang="id-ID" dirty="0"/>
          </a:p>
        </p:txBody>
      </p:sp>
      <p:sp>
        <p:nvSpPr>
          <p:cNvPr id="7" name="Content Placeholder 2"/>
          <p:cNvSpPr>
            <a:spLocks noGrp="1"/>
          </p:cNvSpPr>
          <p:nvPr>
            <p:ph idx="1"/>
          </p:nvPr>
        </p:nvSpPr>
        <p:spPr>
          <a:xfrm>
            <a:off x="192350" y="4947097"/>
            <a:ext cx="8807270" cy="1302055"/>
          </a:xfrm>
        </p:spPr>
        <p:txBody>
          <a:bodyPr/>
          <a:lstStyle/>
          <a:p>
            <a:r>
              <a:rPr lang="en-US" dirty="0" err="1" smtClean="0"/>
              <a:t>Tipe</a:t>
            </a:r>
            <a:r>
              <a:rPr lang="en-US" dirty="0" smtClean="0"/>
              <a:t> unsupervised learning </a:t>
            </a:r>
            <a:r>
              <a:rPr lang="en-US" dirty="0" err="1" smtClean="0"/>
              <a:t>adalah</a:t>
            </a:r>
            <a:r>
              <a:rPr lang="en-US" dirty="0" smtClean="0"/>
              <a:t> Cluster</a:t>
            </a:r>
          </a:p>
          <a:p>
            <a:r>
              <a:rPr lang="en-US" dirty="0" err="1" smtClean="0"/>
              <a:t>Contohnya</a:t>
            </a:r>
            <a:r>
              <a:rPr lang="en-US" dirty="0" smtClean="0"/>
              <a:t> </a:t>
            </a:r>
            <a:r>
              <a:rPr lang="en-US" dirty="0" err="1" smtClean="0"/>
              <a:t>implementasi</a:t>
            </a:r>
            <a:r>
              <a:rPr lang="en-US" dirty="0" smtClean="0"/>
              <a:t> fraud </a:t>
            </a:r>
            <a:r>
              <a:rPr lang="en-US" dirty="0" err="1" smtClean="0"/>
              <a:t>pada</a:t>
            </a:r>
            <a:r>
              <a:rPr lang="en-US" dirty="0" smtClean="0"/>
              <a:t> </a:t>
            </a:r>
            <a:r>
              <a:rPr lang="en-US" dirty="0" err="1" smtClean="0"/>
              <a:t>kartu</a:t>
            </a:r>
            <a:r>
              <a:rPr lang="en-US" dirty="0" smtClean="0"/>
              <a:t> </a:t>
            </a:r>
            <a:r>
              <a:rPr lang="en-US" dirty="0" err="1" smtClean="0"/>
              <a:t>kredit</a:t>
            </a:r>
            <a:endParaRPr lang="en-US" dirty="0" smtClean="0"/>
          </a:p>
          <a:p>
            <a:r>
              <a:rPr lang="en-US" dirty="0" err="1" smtClean="0"/>
              <a:t>Dapat</a:t>
            </a:r>
            <a:r>
              <a:rPr lang="en-US" dirty="0" smtClean="0"/>
              <a:t> </a:t>
            </a:r>
            <a:r>
              <a:rPr lang="en-US" dirty="0" err="1" smtClean="0"/>
              <a:t>dikombinasikan</a:t>
            </a:r>
            <a:r>
              <a:rPr lang="en-US" dirty="0" smtClean="0"/>
              <a:t> </a:t>
            </a:r>
            <a:r>
              <a:rPr lang="en-US" dirty="0" err="1" smtClean="0"/>
              <a:t>dengan</a:t>
            </a:r>
            <a:r>
              <a:rPr lang="en-US" dirty="0" smtClean="0"/>
              <a:t> </a:t>
            </a:r>
            <a:r>
              <a:rPr lang="en-US" dirty="0" err="1" smtClean="0"/>
              <a:t>algortima</a:t>
            </a:r>
            <a:r>
              <a:rPr lang="en-US" dirty="0" smtClean="0"/>
              <a:t> supervised learning</a:t>
            </a:r>
            <a:endParaRPr lang="en-US" dirty="0"/>
          </a:p>
        </p:txBody>
      </p:sp>
      <p:pic>
        <p:nvPicPr>
          <p:cNvPr id="8" name="Picture 3"/>
          <p:cNvPicPr>
            <a:picLocks noChangeAspect="1" noChangeArrowheads="1"/>
          </p:cNvPicPr>
          <p:nvPr/>
        </p:nvPicPr>
        <p:blipFill>
          <a:blip r:embed="rId2"/>
          <a:srcRect/>
          <a:stretch>
            <a:fillRect/>
          </a:stretch>
        </p:blipFill>
        <p:spPr bwMode="auto">
          <a:xfrm>
            <a:off x="617828" y="1434935"/>
            <a:ext cx="7908345" cy="3087954"/>
          </a:xfrm>
          <a:prstGeom prst="rect">
            <a:avLst/>
          </a:prstGeom>
          <a:noFill/>
          <a:ln w="9525">
            <a:noFill/>
            <a:miter lim="800000"/>
            <a:headEnd/>
            <a:tailEnd/>
          </a:ln>
          <a:effectLst/>
        </p:spPr>
      </p:pic>
    </p:spTree>
    <p:extLst>
      <p:ext uri="{BB962C8B-B14F-4D97-AF65-F5344CB8AC3E}">
        <p14:creationId xmlns:p14="http://schemas.microsoft.com/office/powerpoint/2010/main" val="41146013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smtClean="0"/>
              <a:t>Teknik Unsupervised Learning</a:t>
            </a:r>
            <a:endParaRPr lang="id-ID" dirty="0"/>
          </a:p>
        </p:txBody>
      </p:sp>
      <p:sp>
        <p:nvSpPr>
          <p:cNvPr id="3" name="Content Placeholder 2"/>
          <p:cNvSpPr>
            <a:spLocks noGrp="1"/>
          </p:cNvSpPr>
          <p:nvPr>
            <p:ph idx="1"/>
          </p:nvPr>
        </p:nvSpPr>
        <p:spPr>
          <a:xfrm>
            <a:off x="184897" y="2021305"/>
            <a:ext cx="8814723" cy="4154906"/>
          </a:xfrm>
        </p:spPr>
        <p:txBody>
          <a:bodyPr/>
          <a:lstStyle/>
          <a:p>
            <a:r>
              <a:rPr lang="id-ID" dirty="0" smtClean="0"/>
              <a:t>Dimension reduction (reduksi dimensi)</a:t>
            </a:r>
          </a:p>
          <a:p>
            <a:endParaRPr lang="id-ID" dirty="0" smtClean="0"/>
          </a:p>
          <a:p>
            <a:r>
              <a:rPr lang="id-ID" dirty="0" smtClean="0"/>
              <a:t>Density estimation (Estimasi Kepadatan)</a:t>
            </a:r>
          </a:p>
          <a:p>
            <a:endParaRPr lang="id-ID" dirty="0" smtClean="0"/>
          </a:p>
          <a:p>
            <a:r>
              <a:rPr lang="id-ID" dirty="0" smtClean="0"/>
              <a:t>Market Basket analysis ( Analisis Keranjang Belanja)</a:t>
            </a:r>
          </a:p>
          <a:p>
            <a:endParaRPr lang="id-ID" dirty="0" smtClean="0"/>
          </a:p>
          <a:p>
            <a:r>
              <a:rPr lang="id-ID" dirty="0" smtClean="0"/>
              <a:t>Clustering (Pengelompokan)</a:t>
            </a:r>
            <a:endParaRPr lang="id-ID" dirty="0"/>
          </a:p>
        </p:txBody>
      </p:sp>
      <p:sp>
        <p:nvSpPr>
          <p:cNvPr id="4" name="Date Placeholder 3"/>
          <p:cNvSpPr>
            <a:spLocks noGrp="1"/>
          </p:cNvSpPr>
          <p:nvPr>
            <p:ph type="dt" sz="half" idx="10"/>
          </p:nvPr>
        </p:nvSpPr>
        <p:spPr/>
        <p:txBody>
          <a:bodyPr/>
          <a:lstStyle/>
          <a:p>
            <a:fld id="{5A0A684A-7568-4025-AD40-22CE52CB3A33}" type="datetime1">
              <a:rPr lang="id-ID" smtClean="0"/>
              <a:t>29/06/2019</a:t>
            </a:fld>
            <a:endParaRPr lang="id-ID" dirty="0"/>
          </a:p>
        </p:txBody>
      </p:sp>
      <p:sp>
        <p:nvSpPr>
          <p:cNvPr id="5" name="Footer Placeholder 4"/>
          <p:cNvSpPr>
            <a:spLocks noGrp="1"/>
          </p:cNvSpPr>
          <p:nvPr>
            <p:ph type="ftr" sz="quarter" idx="11"/>
          </p:nvPr>
        </p:nvSpPr>
        <p:spPr/>
        <p:txBody>
          <a:bodyPr/>
          <a:lstStyle/>
          <a:p>
            <a:r>
              <a:rPr lang="en-US" smtClean="0"/>
              <a:t>Machine Learning: Supervised vs. Unsupervisd</a:t>
            </a:r>
            <a:endParaRPr lang="id-ID" dirty="0"/>
          </a:p>
        </p:txBody>
      </p:sp>
      <p:sp>
        <p:nvSpPr>
          <p:cNvPr id="6" name="Slide Number Placeholder 5"/>
          <p:cNvSpPr>
            <a:spLocks noGrp="1"/>
          </p:cNvSpPr>
          <p:nvPr>
            <p:ph type="sldNum" sz="quarter" idx="12"/>
          </p:nvPr>
        </p:nvSpPr>
        <p:spPr/>
        <p:txBody>
          <a:bodyPr/>
          <a:lstStyle/>
          <a:p>
            <a:fld id="{DF0E258F-04D6-46E9-8B77-0866F5CD991D}" type="slidenum">
              <a:rPr lang="id-ID" smtClean="0"/>
              <a:pPr/>
              <a:t>23</a:t>
            </a:fld>
            <a:endParaRPr lang="id-ID" dirty="0"/>
          </a:p>
        </p:txBody>
      </p:sp>
    </p:spTree>
    <p:extLst>
      <p:ext uri="{BB962C8B-B14F-4D97-AF65-F5344CB8AC3E}">
        <p14:creationId xmlns:p14="http://schemas.microsoft.com/office/powerpoint/2010/main" val="18902257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smtClean="0"/>
              <a:t>Apa itu Clustering ?</a:t>
            </a:r>
            <a:endParaRPr lang="id-ID" dirty="0"/>
          </a:p>
        </p:txBody>
      </p:sp>
      <p:sp>
        <p:nvSpPr>
          <p:cNvPr id="3" name="Content Placeholder 2"/>
          <p:cNvSpPr>
            <a:spLocks noGrp="1"/>
          </p:cNvSpPr>
          <p:nvPr>
            <p:ph idx="1"/>
          </p:nvPr>
        </p:nvSpPr>
        <p:spPr/>
        <p:txBody>
          <a:bodyPr/>
          <a:lstStyle/>
          <a:p>
            <a:pPr marL="0" indent="0">
              <a:buNone/>
            </a:pPr>
            <a:r>
              <a:rPr lang="id-ID" dirty="0" smtClean="0"/>
              <a:t>.</a:t>
            </a:r>
            <a:endParaRPr lang="id-ID" dirty="0"/>
          </a:p>
        </p:txBody>
      </p:sp>
      <p:sp>
        <p:nvSpPr>
          <p:cNvPr id="4" name="Date Placeholder 3"/>
          <p:cNvSpPr>
            <a:spLocks noGrp="1"/>
          </p:cNvSpPr>
          <p:nvPr>
            <p:ph type="dt" sz="half" idx="10"/>
          </p:nvPr>
        </p:nvSpPr>
        <p:spPr/>
        <p:txBody>
          <a:bodyPr/>
          <a:lstStyle/>
          <a:p>
            <a:fld id="{5AC9F528-2E5D-4E02-A531-9DFB5966143D}" type="datetime1">
              <a:rPr lang="id-ID" smtClean="0"/>
              <a:t>29/06/2019</a:t>
            </a:fld>
            <a:endParaRPr lang="id-ID" dirty="0"/>
          </a:p>
        </p:txBody>
      </p:sp>
      <p:sp>
        <p:nvSpPr>
          <p:cNvPr id="5" name="Footer Placeholder 4"/>
          <p:cNvSpPr>
            <a:spLocks noGrp="1"/>
          </p:cNvSpPr>
          <p:nvPr>
            <p:ph type="ftr" sz="quarter" idx="11"/>
          </p:nvPr>
        </p:nvSpPr>
        <p:spPr/>
        <p:txBody>
          <a:bodyPr/>
          <a:lstStyle/>
          <a:p>
            <a:r>
              <a:rPr lang="en-US" smtClean="0"/>
              <a:t>Machine Learning: Supervised vs. Unsupervisd</a:t>
            </a:r>
            <a:endParaRPr lang="id-ID" dirty="0"/>
          </a:p>
        </p:txBody>
      </p:sp>
      <p:sp>
        <p:nvSpPr>
          <p:cNvPr id="6" name="Slide Number Placeholder 5"/>
          <p:cNvSpPr>
            <a:spLocks noGrp="1"/>
          </p:cNvSpPr>
          <p:nvPr>
            <p:ph type="sldNum" sz="quarter" idx="12"/>
          </p:nvPr>
        </p:nvSpPr>
        <p:spPr/>
        <p:txBody>
          <a:bodyPr/>
          <a:lstStyle/>
          <a:p>
            <a:fld id="{DF0E258F-04D6-46E9-8B77-0866F5CD991D}" type="slidenum">
              <a:rPr lang="id-ID" smtClean="0"/>
              <a:pPr/>
              <a:t>24</a:t>
            </a:fld>
            <a:endParaRPr lang="id-ID" dirty="0"/>
          </a:p>
        </p:txBody>
      </p:sp>
      <p:pic>
        <p:nvPicPr>
          <p:cNvPr id="7"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59558" t="39392" r="15473" b="20224"/>
          <a:stretch/>
        </p:blipFill>
        <p:spPr bwMode="auto">
          <a:xfrm>
            <a:off x="5345084" y="1710914"/>
            <a:ext cx="3416531" cy="31066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le 7"/>
          <p:cNvSpPr/>
          <p:nvPr/>
        </p:nvSpPr>
        <p:spPr>
          <a:xfrm>
            <a:off x="198193" y="1839251"/>
            <a:ext cx="4954386" cy="2554545"/>
          </a:xfrm>
          <a:prstGeom prst="rect">
            <a:avLst/>
          </a:prstGeom>
        </p:spPr>
        <p:txBody>
          <a:bodyPr wrap="square">
            <a:spAutoFit/>
          </a:bodyPr>
          <a:lstStyle/>
          <a:p>
            <a:pPr marL="285750" indent="-285750" algn="just">
              <a:buFont typeface="Arial" pitchFamily="34" charset="0"/>
              <a:buChar char="•"/>
            </a:pPr>
            <a:r>
              <a:rPr lang="id-ID" sz="2000" dirty="0"/>
              <a:t>Clustering dianggap sebagai salah satu pembelajaran mesin tanpa pengawasan yang paling </a:t>
            </a:r>
            <a:r>
              <a:rPr lang="id-ID" sz="2000" dirty="0" smtClean="0"/>
              <a:t>populer.  </a:t>
            </a:r>
            <a:r>
              <a:rPr lang="id-ID" sz="2000" dirty="0"/>
              <a:t>T</a:t>
            </a:r>
            <a:r>
              <a:rPr lang="id-ID" sz="2000" dirty="0" smtClean="0"/>
              <a:t>eknik </a:t>
            </a:r>
            <a:r>
              <a:rPr lang="id-ID" sz="2000" dirty="0"/>
              <a:t>yang </a:t>
            </a:r>
            <a:r>
              <a:rPr lang="id-ID" sz="2000" dirty="0" smtClean="0"/>
              <a:t>digunakan adalah  </a:t>
            </a:r>
            <a:r>
              <a:rPr lang="id-ID" sz="2000" dirty="0"/>
              <a:t>untuk mengelompokkan titik data atau objek yang serupa</a:t>
            </a:r>
            <a:r>
              <a:rPr lang="id-ID" sz="2000" dirty="0" smtClean="0"/>
              <a:t>.</a:t>
            </a:r>
          </a:p>
          <a:p>
            <a:pPr marL="285750" indent="-285750" algn="just">
              <a:buFont typeface="Arial" pitchFamily="34" charset="0"/>
              <a:buChar char="•"/>
            </a:pPr>
            <a:endParaRPr lang="id-ID" sz="2000" dirty="0" smtClean="0"/>
          </a:p>
          <a:p>
            <a:pPr marL="285750" indent="-285750" algn="just">
              <a:buFont typeface="Arial" pitchFamily="34" charset="0"/>
              <a:buChar char="•"/>
            </a:pPr>
            <a:endParaRPr lang="id-ID" sz="2000" dirty="0"/>
          </a:p>
        </p:txBody>
      </p:sp>
    </p:spTree>
    <p:extLst>
      <p:ext uri="{BB962C8B-B14F-4D97-AF65-F5344CB8AC3E}">
        <p14:creationId xmlns:p14="http://schemas.microsoft.com/office/powerpoint/2010/main" val="28155390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a:t>Apa itu Clustering ?</a:t>
            </a:r>
          </a:p>
        </p:txBody>
      </p:sp>
      <p:sp>
        <p:nvSpPr>
          <p:cNvPr id="4" name="Date Placeholder 3"/>
          <p:cNvSpPr>
            <a:spLocks noGrp="1"/>
          </p:cNvSpPr>
          <p:nvPr>
            <p:ph type="dt" sz="half" idx="10"/>
          </p:nvPr>
        </p:nvSpPr>
        <p:spPr/>
        <p:txBody>
          <a:bodyPr/>
          <a:lstStyle/>
          <a:p>
            <a:fld id="{B23E6BF8-720A-43F7-8B4A-EDA8C1BF6531}" type="datetime1">
              <a:rPr lang="id-ID" smtClean="0"/>
              <a:t>29/06/2019</a:t>
            </a:fld>
            <a:endParaRPr lang="id-ID" dirty="0"/>
          </a:p>
        </p:txBody>
      </p:sp>
      <p:sp>
        <p:nvSpPr>
          <p:cNvPr id="5" name="Footer Placeholder 4"/>
          <p:cNvSpPr>
            <a:spLocks noGrp="1"/>
          </p:cNvSpPr>
          <p:nvPr>
            <p:ph type="ftr" sz="quarter" idx="11"/>
          </p:nvPr>
        </p:nvSpPr>
        <p:spPr/>
        <p:txBody>
          <a:bodyPr/>
          <a:lstStyle/>
          <a:p>
            <a:r>
              <a:rPr lang="en-US" smtClean="0"/>
              <a:t>Machine Learning: Supervised vs. Unsupervisd</a:t>
            </a:r>
            <a:endParaRPr lang="id-ID" dirty="0"/>
          </a:p>
        </p:txBody>
      </p:sp>
      <p:sp>
        <p:nvSpPr>
          <p:cNvPr id="6" name="Slide Number Placeholder 5"/>
          <p:cNvSpPr>
            <a:spLocks noGrp="1"/>
          </p:cNvSpPr>
          <p:nvPr>
            <p:ph type="sldNum" sz="quarter" idx="12"/>
          </p:nvPr>
        </p:nvSpPr>
        <p:spPr/>
        <p:txBody>
          <a:bodyPr/>
          <a:lstStyle/>
          <a:p>
            <a:fld id="{DF0E258F-04D6-46E9-8B77-0866F5CD991D}" type="slidenum">
              <a:rPr lang="id-ID" smtClean="0"/>
              <a:pPr/>
              <a:t>25</a:t>
            </a:fld>
            <a:endParaRPr lang="id-ID" dirty="0"/>
          </a:p>
        </p:txBody>
      </p:sp>
      <p:pic>
        <p:nvPicPr>
          <p:cNvPr id="7" name="Google Shape;169;p36"/>
          <p:cNvPicPr preferRelativeResize="0">
            <a:picLocks noGrp="1"/>
          </p:cNvPicPr>
          <p:nvPr>
            <p:ph idx="1"/>
          </p:nvPr>
        </p:nvPicPr>
        <p:blipFill rotWithShape="1">
          <a:blip r:embed="rId3">
            <a:alphaModFix/>
          </a:blip>
          <a:srcRect l="40681" t="33303" r="30065" b="18783"/>
          <a:stretch/>
        </p:blipFill>
        <p:spPr>
          <a:xfrm>
            <a:off x="5502441" y="1652337"/>
            <a:ext cx="3465095" cy="3192380"/>
          </a:xfrm>
          <a:prstGeom prst="rect">
            <a:avLst/>
          </a:prstGeom>
          <a:noFill/>
          <a:ln>
            <a:noFill/>
          </a:ln>
        </p:spPr>
      </p:pic>
      <p:sp>
        <p:nvSpPr>
          <p:cNvPr id="8" name="Rectangle 7"/>
          <p:cNvSpPr/>
          <p:nvPr/>
        </p:nvSpPr>
        <p:spPr>
          <a:xfrm>
            <a:off x="208548" y="1824063"/>
            <a:ext cx="5005136" cy="2246769"/>
          </a:xfrm>
          <a:prstGeom prst="rect">
            <a:avLst/>
          </a:prstGeom>
        </p:spPr>
        <p:txBody>
          <a:bodyPr wrap="square">
            <a:spAutoFit/>
          </a:bodyPr>
          <a:lstStyle/>
          <a:p>
            <a:pPr marL="285750" indent="-285750" algn="just">
              <a:buFont typeface="Arial" pitchFamily="34" charset="0"/>
              <a:buChar char="•"/>
            </a:pPr>
            <a:r>
              <a:rPr lang="id-ID" sz="2000" dirty="0"/>
              <a:t>Secara umum, Clustering digunakan terutama untuk: </a:t>
            </a:r>
          </a:p>
          <a:p>
            <a:pPr algn="just"/>
            <a:r>
              <a:rPr lang="id-ID" sz="2000" dirty="0"/>
              <a:t>	- Menemukan </a:t>
            </a:r>
            <a:r>
              <a:rPr lang="id-ID" sz="2000" dirty="0" smtClean="0"/>
              <a:t>Struktur</a:t>
            </a:r>
          </a:p>
          <a:p>
            <a:pPr algn="just"/>
            <a:r>
              <a:rPr lang="id-ID" sz="2000" dirty="0" smtClean="0"/>
              <a:t> </a:t>
            </a:r>
            <a:endParaRPr lang="id-ID" sz="2000" dirty="0"/>
          </a:p>
          <a:p>
            <a:pPr algn="just"/>
            <a:r>
              <a:rPr lang="id-ID" sz="2000" dirty="0"/>
              <a:t> 	- Peringkasan (summerization</a:t>
            </a:r>
            <a:r>
              <a:rPr lang="id-ID" sz="2000" dirty="0" smtClean="0"/>
              <a:t>)</a:t>
            </a:r>
          </a:p>
          <a:p>
            <a:pPr algn="just"/>
            <a:endParaRPr lang="id-ID" sz="2000" dirty="0"/>
          </a:p>
          <a:p>
            <a:pPr algn="just"/>
            <a:r>
              <a:rPr lang="id-ID" sz="2000" dirty="0"/>
              <a:t>	- Deteksi anomali </a:t>
            </a:r>
          </a:p>
        </p:txBody>
      </p:sp>
    </p:spTree>
    <p:extLst>
      <p:ext uri="{BB962C8B-B14F-4D97-AF65-F5344CB8AC3E}">
        <p14:creationId xmlns:p14="http://schemas.microsoft.com/office/powerpoint/2010/main" val="20339321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smtClean="0"/>
              <a:t>Supervised vs Unsupervised</a:t>
            </a:r>
            <a:endParaRPr lang="id-ID" dirty="0"/>
          </a:p>
        </p:txBody>
      </p:sp>
      <p:sp>
        <p:nvSpPr>
          <p:cNvPr id="3" name="Content Placeholder 2"/>
          <p:cNvSpPr>
            <a:spLocks noGrp="1"/>
          </p:cNvSpPr>
          <p:nvPr>
            <p:ph idx="1"/>
          </p:nvPr>
        </p:nvSpPr>
        <p:spPr>
          <a:xfrm>
            <a:off x="184897" y="1451811"/>
            <a:ext cx="4066261" cy="4724400"/>
          </a:xfrm>
        </p:spPr>
        <p:txBody>
          <a:bodyPr/>
          <a:lstStyle/>
          <a:p>
            <a:pPr marL="0" indent="0">
              <a:buNone/>
            </a:pPr>
            <a:r>
              <a:rPr lang="id-ID" b="1" dirty="0" smtClean="0">
                <a:solidFill>
                  <a:srgbClr val="7030A0"/>
                </a:solidFill>
              </a:rPr>
              <a:t>Supervised</a:t>
            </a:r>
          </a:p>
          <a:p>
            <a:r>
              <a:rPr lang="id-ID" dirty="0" smtClean="0">
                <a:solidFill>
                  <a:schemeClr val="tx1"/>
                </a:solidFill>
              </a:rPr>
              <a:t>Klasifikasi: </a:t>
            </a:r>
          </a:p>
          <a:p>
            <a:pPr lvl="1"/>
            <a:r>
              <a:rPr lang="id-ID" sz="2000" dirty="0" smtClean="0">
                <a:solidFill>
                  <a:schemeClr val="tx1"/>
                </a:solidFill>
              </a:rPr>
              <a:t>Klasifikasi data berlabel</a:t>
            </a:r>
          </a:p>
          <a:p>
            <a:r>
              <a:rPr lang="id-ID" dirty="0" smtClean="0">
                <a:solidFill>
                  <a:schemeClr val="tx1"/>
                </a:solidFill>
              </a:rPr>
              <a:t>Regresi :</a:t>
            </a:r>
          </a:p>
          <a:p>
            <a:pPr lvl="1"/>
            <a:r>
              <a:rPr lang="id-ID" sz="2000" dirty="0" smtClean="0">
                <a:solidFill>
                  <a:schemeClr val="tx1"/>
                </a:solidFill>
              </a:rPr>
              <a:t>Prediksi tren dari data berlebel sebelumnya.</a:t>
            </a:r>
          </a:p>
          <a:p>
            <a:r>
              <a:rPr lang="id-ID" dirty="0" smtClean="0">
                <a:solidFill>
                  <a:schemeClr val="tx1"/>
                </a:solidFill>
              </a:rPr>
              <a:t>Memiliki metode evaluasi dibandingkan unsupervised leraning</a:t>
            </a:r>
          </a:p>
          <a:p>
            <a:r>
              <a:rPr lang="id-ID" dirty="0" smtClean="0">
                <a:solidFill>
                  <a:schemeClr val="tx1"/>
                </a:solidFill>
              </a:rPr>
              <a:t>Lingkungan yang lebih terkontrol</a:t>
            </a:r>
            <a:endParaRPr lang="id-ID" dirty="0">
              <a:solidFill>
                <a:schemeClr val="tx1"/>
              </a:solidFill>
            </a:endParaRPr>
          </a:p>
          <a:p>
            <a:pPr lvl="1"/>
            <a:endParaRPr lang="id-ID" dirty="0" smtClean="0">
              <a:solidFill>
                <a:schemeClr val="tx1"/>
              </a:solidFill>
            </a:endParaRPr>
          </a:p>
          <a:p>
            <a:pPr lvl="1"/>
            <a:endParaRPr lang="id-ID" dirty="0">
              <a:solidFill>
                <a:schemeClr val="tx1"/>
              </a:solidFill>
            </a:endParaRPr>
          </a:p>
          <a:p>
            <a:pPr lvl="1"/>
            <a:endParaRPr lang="id-ID" dirty="0" smtClean="0">
              <a:solidFill>
                <a:schemeClr val="tx1"/>
              </a:solidFill>
            </a:endParaRPr>
          </a:p>
          <a:p>
            <a:pPr lvl="1"/>
            <a:endParaRPr lang="id-ID" dirty="0" smtClean="0">
              <a:solidFill>
                <a:schemeClr val="tx1"/>
              </a:solidFill>
            </a:endParaRPr>
          </a:p>
          <a:p>
            <a:endParaRPr lang="id-ID" dirty="0" smtClean="0">
              <a:solidFill>
                <a:schemeClr val="tx1"/>
              </a:solidFill>
            </a:endParaRPr>
          </a:p>
          <a:p>
            <a:endParaRPr lang="id-ID" dirty="0" smtClean="0">
              <a:solidFill>
                <a:schemeClr val="tx1"/>
              </a:solidFill>
            </a:endParaRPr>
          </a:p>
          <a:p>
            <a:pPr marL="0" indent="0">
              <a:buNone/>
            </a:pPr>
            <a:endParaRPr lang="id-ID" dirty="0"/>
          </a:p>
        </p:txBody>
      </p:sp>
      <p:sp>
        <p:nvSpPr>
          <p:cNvPr id="4" name="Date Placeholder 3"/>
          <p:cNvSpPr>
            <a:spLocks noGrp="1"/>
          </p:cNvSpPr>
          <p:nvPr>
            <p:ph type="dt" sz="half" idx="10"/>
          </p:nvPr>
        </p:nvSpPr>
        <p:spPr/>
        <p:txBody>
          <a:bodyPr/>
          <a:lstStyle/>
          <a:p>
            <a:fld id="{1F1434A4-2C61-4F2C-9140-ED5D598333D5}" type="datetime1">
              <a:rPr lang="id-ID" smtClean="0"/>
              <a:t>29/06/2019</a:t>
            </a:fld>
            <a:endParaRPr lang="id-ID" dirty="0"/>
          </a:p>
        </p:txBody>
      </p:sp>
      <p:sp>
        <p:nvSpPr>
          <p:cNvPr id="5" name="Footer Placeholder 4"/>
          <p:cNvSpPr>
            <a:spLocks noGrp="1"/>
          </p:cNvSpPr>
          <p:nvPr>
            <p:ph type="ftr" sz="quarter" idx="11"/>
          </p:nvPr>
        </p:nvSpPr>
        <p:spPr/>
        <p:txBody>
          <a:bodyPr/>
          <a:lstStyle/>
          <a:p>
            <a:r>
              <a:rPr lang="en-US" smtClean="0"/>
              <a:t>Machine Learning: Supervised vs. Unsupervisd</a:t>
            </a:r>
            <a:endParaRPr lang="id-ID" dirty="0"/>
          </a:p>
        </p:txBody>
      </p:sp>
      <p:sp>
        <p:nvSpPr>
          <p:cNvPr id="6" name="Slide Number Placeholder 5"/>
          <p:cNvSpPr>
            <a:spLocks noGrp="1"/>
          </p:cNvSpPr>
          <p:nvPr>
            <p:ph type="sldNum" sz="quarter" idx="12"/>
          </p:nvPr>
        </p:nvSpPr>
        <p:spPr/>
        <p:txBody>
          <a:bodyPr/>
          <a:lstStyle/>
          <a:p>
            <a:fld id="{DF0E258F-04D6-46E9-8B77-0866F5CD991D}" type="slidenum">
              <a:rPr lang="id-ID" smtClean="0"/>
              <a:pPr/>
              <a:t>26</a:t>
            </a:fld>
            <a:endParaRPr lang="id-ID" dirty="0"/>
          </a:p>
        </p:txBody>
      </p:sp>
      <p:sp>
        <p:nvSpPr>
          <p:cNvPr id="7" name="Content Placeholder 2"/>
          <p:cNvSpPr txBox="1">
            <a:spLocks/>
          </p:cNvSpPr>
          <p:nvPr/>
        </p:nvSpPr>
        <p:spPr>
          <a:xfrm>
            <a:off x="4604497" y="1323474"/>
            <a:ext cx="4066261" cy="4724400"/>
          </a:xfrm>
          <a:prstGeom prst="rect">
            <a:avLst/>
          </a:prstGeom>
        </p:spPr>
        <p:txBody>
          <a:bodyPr vert="horz" lIns="91440" tIns="45720" rIns="91440" bIns="45720" rtlCol="0" anchor="t">
            <a:normAutofit/>
          </a:bodyPr>
          <a:lstStyle>
            <a:lvl1pPr marL="228600" indent="-228600" algn="l" defTabSz="914400" rtl="0" eaLnBrk="1" latinLnBrk="0" hangingPunct="1">
              <a:lnSpc>
                <a:spcPct val="100000"/>
              </a:lnSpc>
              <a:spcBef>
                <a:spcPts val="1000"/>
              </a:spcBef>
              <a:buFont typeface="Arial" panose="020B0604020202020204" pitchFamily="34" charset="0"/>
              <a:buChar char="•"/>
              <a:defRPr sz="2000" kern="1200">
                <a:solidFill>
                  <a:schemeClr val="bg2">
                    <a:lumMod val="25000"/>
                  </a:schemeClr>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1800" kern="1200">
                <a:solidFill>
                  <a:schemeClr val="bg2">
                    <a:lumMod val="25000"/>
                  </a:schemeClr>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1600" kern="1200">
                <a:solidFill>
                  <a:schemeClr val="bg2">
                    <a:lumMod val="25000"/>
                  </a:schemeClr>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400" kern="1200">
                <a:solidFill>
                  <a:schemeClr val="bg2">
                    <a:lumMod val="25000"/>
                  </a:schemeClr>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400" kern="1200">
                <a:solidFill>
                  <a:schemeClr val="bg2">
                    <a:lumMod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id-ID" b="1" dirty="0" smtClean="0">
                <a:solidFill>
                  <a:srgbClr val="7030A0"/>
                </a:solidFill>
              </a:rPr>
              <a:t>Unsupervised</a:t>
            </a:r>
          </a:p>
          <a:p>
            <a:r>
              <a:rPr lang="id-ID" dirty="0" smtClean="0">
                <a:solidFill>
                  <a:schemeClr val="tx1"/>
                </a:solidFill>
              </a:rPr>
              <a:t>Klustering (pengelompokan) </a:t>
            </a:r>
          </a:p>
          <a:p>
            <a:pPr lvl="1"/>
            <a:r>
              <a:rPr lang="id-ID" sz="2000" dirty="0" smtClean="0">
                <a:solidFill>
                  <a:schemeClr val="tx1"/>
                </a:solidFill>
              </a:rPr>
              <a:t>Menemukan pola dan mengelopokkan dari data yang tidak berlabel.</a:t>
            </a:r>
          </a:p>
          <a:p>
            <a:r>
              <a:rPr lang="id-ID" dirty="0" smtClean="0">
                <a:solidFill>
                  <a:schemeClr val="tx1"/>
                </a:solidFill>
              </a:rPr>
              <a:t>Memiliki sedikit metode evaluasi dbanding Supervised Learning</a:t>
            </a:r>
          </a:p>
          <a:p>
            <a:r>
              <a:rPr lang="id-ID" dirty="0" smtClean="0">
                <a:solidFill>
                  <a:schemeClr val="tx1"/>
                </a:solidFill>
              </a:rPr>
              <a:t>Lingkungan yang kurang terkontrol</a:t>
            </a:r>
          </a:p>
          <a:p>
            <a:pPr lvl="1"/>
            <a:endParaRPr lang="id-ID" dirty="0" smtClean="0">
              <a:solidFill>
                <a:schemeClr val="tx1"/>
              </a:solidFill>
            </a:endParaRPr>
          </a:p>
          <a:p>
            <a:pPr lvl="1"/>
            <a:endParaRPr lang="id-ID" dirty="0" smtClean="0">
              <a:solidFill>
                <a:schemeClr val="tx1"/>
              </a:solidFill>
            </a:endParaRPr>
          </a:p>
          <a:p>
            <a:pPr lvl="1"/>
            <a:endParaRPr lang="id-ID" dirty="0" smtClean="0">
              <a:solidFill>
                <a:schemeClr val="tx1"/>
              </a:solidFill>
            </a:endParaRPr>
          </a:p>
          <a:p>
            <a:pPr lvl="1"/>
            <a:endParaRPr lang="id-ID" dirty="0" smtClean="0">
              <a:solidFill>
                <a:schemeClr val="tx1"/>
              </a:solidFill>
            </a:endParaRPr>
          </a:p>
          <a:p>
            <a:endParaRPr lang="id-ID" dirty="0" smtClean="0">
              <a:solidFill>
                <a:schemeClr val="tx1"/>
              </a:solidFill>
            </a:endParaRPr>
          </a:p>
          <a:p>
            <a:endParaRPr lang="id-ID" dirty="0" smtClean="0">
              <a:solidFill>
                <a:schemeClr val="tx1"/>
              </a:solidFill>
            </a:endParaRPr>
          </a:p>
          <a:p>
            <a:pPr marL="0" indent="0">
              <a:buFont typeface="Arial" panose="020B0604020202020204" pitchFamily="34" charset="0"/>
              <a:buNone/>
            </a:pPr>
            <a:endParaRPr lang="id-ID" dirty="0"/>
          </a:p>
        </p:txBody>
      </p:sp>
    </p:spTree>
    <p:extLst>
      <p:ext uri="{BB962C8B-B14F-4D97-AF65-F5344CB8AC3E}">
        <p14:creationId xmlns:p14="http://schemas.microsoft.com/office/powerpoint/2010/main" val="791533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xmlns="" id="{088EDB95-D57D-43D6-839D-F21AFB3EFF21}"/>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42222" r="2424"/>
          <a:stretch/>
        </p:blipFill>
        <p:spPr>
          <a:xfrm>
            <a:off x="4082473" y="0"/>
            <a:ext cx="5061527" cy="6858000"/>
          </a:xfrm>
          <a:prstGeom prst="rect">
            <a:avLst/>
          </a:prstGeom>
        </p:spPr>
      </p:pic>
      <p:grpSp>
        <p:nvGrpSpPr>
          <p:cNvPr id="6" name="Group 5">
            <a:extLst>
              <a:ext uri="{FF2B5EF4-FFF2-40B4-BE49-F238E27FC236}">
                <a16:creationId xmlns:a16="http://schemas.microsoft.com/office/drawing/2014/main" xmlns="" id="{539FCA66-5646-4B0E-8DAB-6A9D8EC1C265}"/>
              </a:ext>
            </a:extLst>
          </p:cNvPr>
          <p:cNvGrpSpPr/>
          <p:nvPr/>
        </p:nvGrpSpPr>
        <p:grpSpPr>
          <a:xfrm>
            <a:off x="479456" y="3027641"/>
            <a:ext cx="2716277" cy="1073283"/>
            <a:chOff x="2206243" y="3959676"/>
            <a:chExt cx="2716277" cy="1073283"/>
          </a:xfrm>
        </p:grpSpPr>
        <p:pic>
          <p:nvPicPr>
            <p:cNvPr id="7" name="Picture 6">
              <a:extLst>
                <a:ext uri="{FF2B5EF4-FFF2-40B4-BE49-F238E27FC236}">
                  <a16:creationId xmlns:a16="http://schemas.microsoft.com/office/drawing/2014/main" xmlns="" id="{5C0680D9-1347-439D-B54E-62825519D7D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11537" y="4518056"/>
              <a:ext cx="187746" cy="187746"/>
            </a:xfrm>
            <a:prstGeom prst="rect">
              <a:avLst/>
            </a:prstGeom>
          </p:spPr>
        </p:pic>
        <p:pic>
          <p:nvPicPr>
            <p:cNvPr id="8" name="Picture 7">
              <a:extLst>
                <a:ext uri="{FF2B5EF4-FFF2-40B4-BE49-F238E27FC236}">
                  <a16:creationId xmlns:a16="http://schemas.microsoft.com/office/drawing/2014/main" xmlns="" id="{A4A983BD-FDF3-467D-B6FC-5262B278349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11537" y="4066816"/>
              <a:ext cx="187746" cy="187746"/>
            </a:xfrm>
            <a:prstGeom prst="rect">
              <a:avLst/>
            </a:prstGeom>
          </p:spPr>
        </p:pic>
        <p:pic>
          <p:nvPicPr>
            <p:cNvPr id="9" name="Picture 8">
              <a:extLst>
                <a:ext uri="{FF2B5EF4-FFF2-40B4-BE49-F238E27FC236}">
                  <a16:creationId xmlns:a16="http://schemas.microsoft.com/office/drawing/2014/main" xmlns="" id="{974C9ED1-F614-40B7-B987-364331AEA7A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211537" y="4292436"/>
              <a:ext cx="187746" cy="187746"/>
            </a:xfrm>
            <a:prstGeom prst="rect">
              <a:avLst/>
            </a:prstGeom>
          </p:spPr>
        </p:pic>
        <p:sp>
          <p:nvSpPr>
            <p:cNvPr id="10" name="Title 1">
              <a:extLst>
                <a:ext uri="{FF2B5EF4-FFF2-40B4-BE49-F238E27FC236}">
                  <a16:creationId xmlns:a16="http://schemas.microsoft.com/office/drawing/2014/main" xmlns="" id="{1D067117-5FDC-4612-B064-B663709B1833}"/>
                </a:ext>
              </a:extLst>
            </p:cNvPr>
            <p:cNvSpPr txBox="1">
              <a:spLocks/>
            </p:cNvSpPr>
            <p:nvPr/>
          </p:nvSpPr>
          <p:spPr>
            <a:xfrm>
              <a:off x="2424490" y="3959676"/>
              <a:ext cx="1993143" cy="37841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r>
                <a:rPr lang="en-US" sz="1400" dirty="0" err="1">
                  <a:solidFill>
                    <a:srgbClr val="4472C4">
                      <a:lumMod val="50000"/>
                    </a:srgbClr>
                  </a:solidFill>
                  <a:latin typeface="HP Simplified" panose="020B0606020204020204" pitchFamily="34" charset="0"/>
                </a:rPr>
                <a:t>digitalent.kominfo</a:t>
              </a:r>
              <a:endParaRPr lang="en-US" sz="700" dirty="0">
                <a:solidFill>
                  <a:srgbClr val="4472C4">
                    <a:lumMod val="50000"/>
                  </a:srgbClr>
                </a:solidFill>
                <a:latin typeface="HP Simplified" panose="020B0606020204020204" pitchFamily="34" charset="0"/>
              </a:endParaRPr>
            </a:p>
          </p:txBody>
        </p:sp>
        <p:sp>
          <p:nvSpPr>
            <p:cNvPr id="11" name="Title 1">
              <a:extLst>
                <a:ext uri="{FF2B5EF4-FFF2-40B4-BE49-F238E27FC236}">
                  <a16:creationId xmlns:a16="http://schemas.microsoft.com/office/drawing/2014/main" xmlns="" id="{1836F539-354E-46E3-8616-C5F4B6531B84}"/>
                </a:ext>
              </a:extLst>
            </p:cNvPr>
            <p:cNvSpPr txBox="1">
              <a:spLocks/>
            </p:cNvSpPr>
            <p:nvPr/>
          </p:nvSpPr>
          <p:spPr>
            <a:xfrm>
              <a:off x="2424490" y="4187630"/>
              <a:ext cx="1993143" cy="37841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r>
                <a:rPr lang="en-US" sz="1400" dirty="0" err="1">
                  <a:solidFill>
                    <a:srgbClr val="4472C4">
                      <a:lumMod val="50000"/>
                    </a:srgbClr>
                  </a:solidFill>
                  <a:latin typeface="HP Simplified" panose="020B0606020204020204" pitchFamily="34" charset="0"/>
                </a:rPr>
                <a:t>digitalent.kominfo</a:t>
              </a:r>
              <a:endParaRPr lang="en-US" sz="700" dirty="0">
                <a:solidFill>
                  <a:srgbClr val="4472C4">
                    <a:lumMod val="50000"/>
                  </a:srgbClr>
                </a:solidFill>
                <a:latin typeface="HP Simplified" panose="020B0606020204020204" pitchFamily="34" charset="0"/>
              </a:endParaRPr>
            </a:p>
          </p:txBody>
        </p:sp>
        <p:sp>
          <p:nvSpPr>
            <p:cNvPr id="12" name="Title 1">
              <a:extLst>
                <a:ext uri="{FF2B5EF4-FFF2-40B4-BE49-F238E27FC236}">
                  <a16:creationId xmlns:a16="http://schemas.microsoft.com/office/drawing/2014/main" xmlns="" id="{01C47935-32DD-4412-BB89-98F47C0CF21E}"/>
                </a:ext>
              </a:extLst>
            </p:cNvPr>
            <p:cNvSpPr txBox="1">
              <a:spLocks/>
            </p:cNvSpPr>
            <p:nvPr/>
          </p:nvSpPr>
          <p:spPr>
            <a:xfrm>
              <a:off x="2424490" y="4422719"/>
              <a:ext cx="1993143" cy="37841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r>
                <a:rPr lang="en-US" sz="1400" dirty="0" err="1">
                  <a:solidFill>
                    <a:srgbClr val="4472C4">
                      <a:lumMod val="50000"/>
                    </a:srgbClr>
                  </a:solidFill>
                  <a:latin typeface="HP Simplified" panose="020B0606020204020204" pitchFamily="34" charset="0"/>
                </a:rPr>
                <a:t>DTS_kominfo</a:t>
              </a:r>
              <a:endParaRPr lang="en-US" sz="700" dirty="0">
                <a:solidFill>
                  <a:srgbClr val="4472C4">
                    <a:lumMod val="50000"/>
                  </a:srgbClr>
                </a:solidFill>
                <a:latin typeface="HP Simplified" panose="020B0606020204020204" pitchFamily="34" charset="0"/>
              </a:endParaRPr>
            </a:p>
          </p:txBody>
        </p:sp>
        <p:pic>
          <p:nvPicPr>
            <p:cNvPr id="13" name="Picture 12">
              <a:extLst>
                <a:ext uri="{FF2B5EF4-FFF2-40B4-BE49-F238E27FC236}">
                  <a16:creationId xmlns:a16="http://schemas.microsoft.com/office/drawing/2014/main" xmlns="" id="{CDCACA51-C325-4023-9C88-859ACDFAD9D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206243" y="4743676"/>
              <a:ext cx="193040" cy="193040"/>
            </a:xfrm>
            <a:prstGeom prst="rect">
              <a:avLst/>
            </a:prstGeom>
          </p:spPr>
        </p:pic>
        <p:sp>
          <p:nvSpPr>
            <p:cNvPr id="14" name="Title 1">
              <a:extLst>
                <a:ext uri="{FF2B5EF4-FFF2-40B4-BE49-F238E27FC236}">
                  <a16:creationId xmlns:a16="http://schemas.microsoft.com/office/drawing/2014/main" xmlns="" id="{AB5299A3-9580-4C35-8ACF-51B39D383A60}"/>
                </a:ext>
              </a:extLst>
            </p:cNvPr>
            <p:cNvSpPr txBox="1">
              <a:spLocks/>
            </p:cNvSpPr>
            <p:nvPr/>
          </p:nvSpPr>
          <p:spPr>
            <a:xfrm>
              <a:off x="2424490" y="4654540"/>
              <a:ext cx="2498030" cy="37841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r>
                <a:rPr lang="en-US" sz="1400" dirty="0">
                  <a:solidFill>
                    <a:srgbClr val="4472C4">
                      <a:lumMod val="50000"/>
                    </a:srgbClr>
                  </a:solidFill>
                  <a:latin typeface="HP Simplified" panose="020B0606020204020204" pitchFamily="34" charset="0"/>
                </a:rPr>
                <a:t>Digital Talent Scholarship 2019</a:t>
              </a:r>
              <a:endParaRPr lang="en-US" sz="700" dirty="0">
                <a:solidFill>
                  <a:srgbClr val="4472C4">
                    <a:lumMod val="50000"/>
                  </a:srgbClr>
                </a:solidFill>
                <a:latin typeface="HP Simplified" panose="020B0606020204020204" pitchFamily="34" charset="0"/>
              </a:endParaRPr>
            </a:p>
          </p:txBody>
        </p:sp>
      </p:grpSp>
      <p:sp>
        <p:nvSpPr>
          <p:cNvPr id="15" name="Title 1">
            <a:extLst>
              <a:ext uri="{FF2B5EF4-FFF2-40B4-BE49-F238E27FC236}">
                <a16:creationId xmlns:a16="http://schemas.microsoft.com/office/drawing/2014/main" xmlns="" id="{15B4ECB2-1EA2-45BD-A1C4-83B0C6BDA2C2}"/>
              </a:ext>
            </a:extLst>
          </p:cNvPr>
          <p:cNvSpPr txBox="1">
            <a:spLocks/>
          </p:cNvSpPr>
          <p:nvPr/>
        </p:nvSpPr>
        <p:spPr>
          <a:xfrm>
            <a:off x="396745" y="1534458"/>
            <a:ext cx="1827720" cy="58772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r>
              <a:rPr lang="en-US" sz="1600" dirty="0">
                <a:solidFill>
                  <a:srgbClr val="4472C4">
                    <a:lumMod val="50000"/>
                  </a:srgbClr>
                </a:solidFill>
                <a:latin typeface="HP Simplified" panose="020B0606020204020204" pitchFamily="34" charset="0"/>
              </a:rPr>
              <a:t>IKUTI KAMI</a:t>
            </a:r>
            <a:endParaRPr lang="en-US" sz="900" dirty="0">
              <a:solidFill>
                <a:srgbClr val="4472C4">
                  <a:lumMod val="50000"/>
                </a:srgbClr>
              </a:solidFill>
              <a:latin typeface="HP Simplified" panose="020B0606020204020204" pitchFamily="34" charset="0"/>
            </a:endParaRPr>
          </a:p>
        </p:txBody>
      </p:sp>
      <p:pic>
        <p:nvPicPr>
          <p:cNvPr id="16" name="Picture 15">
            <a:extLst>
              <a:ext uri="{FF2B5EF4-FFF2-40B4-BE49-F238E27FC236}">
                <a16:creationId xmlns:a16="http://schemas.microsoft.com/office/drawing/2014/main" xmlns="" id="{09ECE9BA-4A57-4C40-8543-79ADE3BA9D81}"/>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10124" t="28606" r="7380" b="32333"/>
          <a:stretch/>
        </p:blipFill>
        <p:spPr>
          <a:xfrm>
            <a:off x="314035" y="2050357"/>
            <a:ext cx="1827720" cy="865842"/>
          </a:xfrm>
          <a:prstGeom prst="rect">
            <a:avLst/>
          </a:prstGeom>
        </p:spPr>
      </p:pic>
      <p:sp>
        <p:nvSpPr>
          <p:cNvPr id="17" name="Rectangle 16">
            <a:extLst>
              <a:ext uri="{FF2B5EF4-FFF2-40B4-BE49-F238E27FC236}">
                <a16:creationId xmlns:a16="http://schemas.microsoft.com/office/drawing/2014/main" xmlns="" id="{FE69A50C-EA9B-47A2-B1B3-8D385A77FE0F}"/>
              </a:ext>
            </a:extLst>
          </p:cNvPr>
          <p:cNvSpPr/>
          <p:nvPr/>
        </p:nvSpPr>
        <p:spPr>
          <a:xfrm>
            <a:off x="422449" y="4294918"/>
            <a:ext cx="5509449" cy="1384995"/>
          </a:xfrm>
          <a:prstGeom prst="rect">
            <a:avLst/>
          </a:prstGeom>
        </p:spPr>
        <p:txBody>
          <a:bodyPr wrap="square">
            <a:spAutoFit/>
          </a:bodyPr>
          <a:lstStyle/>
          <a:p>
            <a:pPr defTabSz="457200"/>
            <a:r>
              <a:rPr lang="en-US" sz="1400" dirty="0">
                <a:solidFill>
                  <a:srgbClr val="4472C4">
                    <a:lumMod val="50000"/>
                  </a:srgbClr>
                </a:solidFill>
                <a:latin typeface="HP Simplified" panose="020B0606020204020204" pitchFamily="34" charset="0"/>
              </a:rPr>
              <a:t>Pusat </a:t>
            </a:r>
            <a:r>
              <a:rPr lang="en-US" sz="1400" dirty="0" err="1">
                <a:solidFill>
                  <a:srgbClr val="4472C4">
                    <a:lumMod val="50000"/>
                  </a:srgbClr>
                </a:solidFill>
                <a:latin typeface="HP Simplified" panose="020B0606020204020204" pitchFamily="34" charset="0"/>
              </a:rPr>
              <a:t>Pengembangan</a:t>
            </a:r>
            <a:r>
              <a:rPr lang="en-US" sz="1400" dirty="0">
                <a:solidFill>
                  <a:srgbClr val="4472C4">
                    <a:lumMod val="50000"/>
                  </a:srgbClr>
                </a:solidFill>
                <a:latin typeface="HP Simplified" panose="020B0606020204020204" pitchFamily="34" charset="0"/>
              </a:rPr>
              <a:t> </a:t>
            </a:r>
            <a:r>
              <a:rPr lang="en-US" sz="1400" dirty="0" err="1">
                <a:solidFill>
                  <a:srgbClr val="4472C4">
                    <a:lumMod val="50000"/>
                  </a:srgbClr>
                </a:solidFill>
                <a:latin typeface="HP Simplified" panose="020B0606020204020204" pitchFamily="34" charset="0"/>
              </a:rPr>
              <a:t>Profesi</a:t>
            </a:r>
            <a:r>
              <a:rPr lang="en-US" sz="1400" dirty="0">
                <a:solidFill>
                  <a:srgbClr val="4472C4">
                    <a:lumMod val="50000"/>
                  </a:srgbClr>
                </a:solidFill>
                <a:latin typeface="HP Simplified" panose="020B0606020204020204" pitchFamily="34" charset="0"/>
              </a:rPr>
              <a:t> dan </a:t>
            </a:r>
            <a:r>
              <a:rPr lang="en-US" sz="1400" dirty="0" err="1">
                <a:solidFill>
                  <a:srgbClr val="4472C4">
                    <a:lumMod val="50000"/>
                  </a:srgbClr>
                </a:solidFill>
                <a:latin typeface="HP Simplified" panose="020B0606020204020204" pitchFamily="34" charset="0"/>
              </a:rPr>
              <a:t>Sertifikasi</a:t>
            </a:r>
            <a:endParaRPr lang="en-US" sz="1400" dirty="0">
              <a:solidFill>
                <a:srgbClr val="4472C4">
                  <a:lumMod val="50000"/>
                </a:srgbClr>
              </a:solidFill>
              <a:latin typeface="HP Simplified" panose="020B0606020204020204" pitchFamily="34" charset="0"/>
            </a:endParaRPr>
          </a:p>
          <a:p>
            <a:pPr defTabSz="457200"/>
            <a:r>
              <a:rPr lang="en-US" sz="1400" dirty="0">
                <a:solidFill>
                  <a:srgbClr val="4472C4">
                    <a:lumMod val="50000"/>
                  </a:srgbClr>
                </a:solidFill>
                <a:latin typeface="HP Simplified" panose="020B0606020204020204" pitchFamily="34" charset="0"/>
              </a:rPr>
              <a:t>Badan </a:t>
            </a:r>
            <a:r>
              <a:rPr lang="en-US" sz="1400" dirty="0" err="1">
                <a:solidFill>
                  <a:srgbClr val="4472C4">
                    <a:lumMod val="50000"/>
                  </a:srgbClr>
                </a:solidFill>
                <a:latin typeface="HP Simplified" panose="020B0606020204020204" pitchFamily="34" charset="0"/>
              </a:rPr>
              <a:t>Penelitian</a:t>
            </a:r>
            <a:r>
              <a:rPr lang="en-US" sz="1400" dirty="0">
                <a:solidFill>
                  <a:srgbClr val="4472C4">
                    <a:lumMod val="50000"/>
                  </a:srgbClr>
                </a:solidFill>
                <a:latin typeface="HP Simplified" panose="020B0606020204020204" pitchFamily="34" charset="0"/>
              </a:rPr>
              <a:t> dan </a:t>
            </a:r>
            <a:r>
              <a:rPr lang="en-US" sz="1400" dirty="0" err="1">
                <a:solidFill>
                  <a:srgbClr val="4472C4">
                    <a:lumMod val="50000"/>
                  </a:srgbClr>
                </a:solidFill>
                <a:latin typeface="HP Simplified" panose="020B0606020204020204" pitchFamily="34" charset="0"/>
              </a:rPr>
              <a:t>Pengembangan</a:t>
            </a:r>
            <a:r>
              <a:rPr lang="en-US" sz="1400" dirty="0">
                <a:solidFill>
                  <a:srgbClr val="4472C4">
                    <a:lumMod val="50000"/>
                  </a:srgbClr>
                </a:solidFill>
                <a:latin typeface="HP Simplified" panose="020B0606020204020204" pitchFamily="34" charset="0"/>
              </a:rPr>
              <a:t> SDM</a:t>
            </a:r>
          </a:p>
          <a:p>
            <a:pPr defTabSz="457200"/>
            <a:r>
              <a:rPr lang="en-US" sz="1400" dirty="0">
                <a:solidFill>
                  <a:srgbClr val="4472C4">
                    <a:lumMod val="50000"/>
                  </a:srgbClr>
                </a:solidFill>
                <a:latin typeface="HP Simplified" panose="020B0606020204020204" pitchFamily="34" charset="0"/>
              </a:rPr>
              <a:t>Kementerian </a:t>
            </a:r>
            <a:r>
              <a:rPr lang="en-US" sz="1400" dirty="0" err="1">
                <a:solidFill>
                  <a:srgbClr val="4472C4">
                    <a:lumMod val="50000"/>
                  </a:srgbClr>
                </a:solidFill>
                <a:latin typeface="HP Simplified" panose="020B0606020204020204" pitchFamily="34" charset="0"/>
              </a:rPr>
              <a:t>Komunikasi</a:t>
            </a:r>
            <a:r>
              <a:rPr lang="en-US" sz="1400" dirty="0">
                <a:solidFill>
                  <a:srgbClr val="4472C4">
                    <a:lumMod val="50000"/>
                  </a:srgbClr>
                </a:solidFill>
                <a:latin typeface="HP Simplified" panose="020B0606020204020204" pitchFamily="34" charset="0"/>
              </a:rPr>
              <a:t> dan </a:t>
            </a:r>
            <a:r>
              <a:rPr lang="en-US" sz="1400" dirty="0" err="1">
                <a:solidFill>
                  <a:srgbClr val="4472C4">
                    <a:lumMod val="50000"/>
                  </a:srgbClr>
                </a:solidFill>
                <a:latin typeface="HP Simplified" panose="020B0606020204020204" pitchFamily="34" charset="0"/>
              </a:rPr>
              <a:t>Informatika</a:t>
            </a:r>
            <a:endParaRPr lang="en-US" sz="1400" dirty="0">
              <a:solidFill>
                <a:srgbClr val="4472C4">
                  <a:lumMod val="50000"/>
                </a:srgbClr>
              </a:solidFill>
              <a:latin typeface="HP Simplified" panose="020B0606020204020204" pitchFamily="34" charset="0"/>
            </a:endParaRPr>
          </a:p>
          <a:p>
            <a:pPr defTabSz="457200"/>
            <a:r>
              <a:rPr lang="en-US" sz="1400" dirty="0">
                <a:solidFill>
                  <a:srgbClr val="4472C4">
                    <a:lumMod val="50000"/>
                  </a:srgbClr>
                </a:solidFill>
                <a:latin typeface="HP Simplified" panose="020B0606020204020204" pitchFamily="34" charset="0"/>
              </a:rPr>
              <a:t>Jl. Medan Merdeka Barat No. 9 </a:t>
            </a:r>
          </a:p>
          <a:p>
            <a:pPr defTabSz="457200"/>
            <a:r>
              <a:rPr lang="en-US" sz="1400" dirty="0">
                <a:solidFill>
                  <a:srgbClr val="4472C4">
                    <a:lumMod val="50000"/>
                  </a:srgbClr>
                </a:solidFill>
                <a:latin typeface="HP Simplified" panose="020B0606020204020204" pitchFamily="34" charset="0"/>
              </a:rPr>
              <a:t>(Gd. </a:t>
            </a:r>
            <a:r>
              <a:rPr lang="en-US" sz="1400" dirty="0" err="1">
                <a:solidFill>
                  <a:srgbClr val="4472C4">
                    <a:lumMod val="50000"/>
                  </a:srgbClr>
                </a:solidFill>
                <a:latin typeface="HP Simplified" panose="020B0606020204020204" pitchFamily="34" charset="0"/>
              </a:rPr>
              <a:t>Belakang</a:t>
            </a:r>
            <a:r>
              <a:rPr lang="en-US" sz="1400" dirty="0">
                <a:solidFill>
                  <a:srgbClr val="4472C4">
                    <a:lumMod val="50000"/>
                  </a:srgbClr>
                </a:solidFill>
                <a:latin typeface="HP Simplified" panose="020B0606020204020204" pitchFamily="34" charset="0"/>
              </a:rPr>
              <a:t> Lt. 4 - 5) </a:t>
            </a:r>
          </a:p>
          <a:p>
            <a:pPr defTabSz="457200"/>
            <a:r>
              <a:rPr lang="en-US" sz="1400" dirty="0">
                <a:solidFill>
                  <a:srgbClr val="4472C4">
                    <a:lumMod val="50000"/>
                  </a:srgbClr>
                </a:solidFill>
                <a:latin typeface="HP Simplified" panose="020B0606020204020204" pitchFamily="34" charset="0"/>
              </a:rPr>
              <a:t>Jakarta Pusat, 10110</a:t>
            </a:r>
          </a:p>
        </p:txBody>
      </p:sp>
      <p:grpSp>
        <p:nvGrpSpPr>
          <p:cNvPr id="20" name="Group 19">
            <a:extLst>
              <a:ext uri="{FF2B5EF4-FFF2-40B4-BE49-F238E27FC236}">
                <a16:creationId xmlns:a16="http://schemas.microsoft.com/office/drawing/2014/main" xmlns="" id="{AD8B2030-99C4-4505-9667-DE6CE4B6CE0B}"/>
              </a:ext>
            </a:extLst>
          </p:cNvPr>
          <p:cNvGrpSpPr/>
          <p:nvPr/>
        </p:nvGrpSpPr>
        <p:grpSpPr>
          <a:xfrm>
            <a:off x="5674242" y="6327045"/>
            <a:ext cx="2170463" cy="378419"/>
            <a:chOff x="4279782" y="5408838"/>
            <a:chExt cx="2170463" cy="378419"/>
          </a:xfrm>
        </p:grpSpPr>
        <p:pic>
          <p:nvPicPr>
            <p:cNvPr id="21" name="Picture 20">
              <a:extLst>
                <a:ext uri="{FF2B5EF4-FFF2-40B4-BE49-F238E27FC236}">
                  <a16:creationId xmlns:a16="http://schemas.microsoft.com/office/drawing/2014/main" xmlns="" id="{9587EFBD-0C26-4194-996D-1BA694E97DCD}"/>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279782" y="5490038"/>
              <a:ext cx="216020" cy="216020"/>
            </a:xfrm>
            <a:prstGeom prst="rect">
              <a:avLst/>
            </a:prstGeom>
          </p:spPr>
        </p:pic>
        <p:sp>
          <p:nvSpPr>
            <p:cNvPr id="22" name="Title 1">
              <a:extLst>
                <a:ext uri="{FF2B5EF4-FFF2-40B4-BE49-F238E27FC236}">
                  <a16:creationId xmlns:a16="http://schemas.microsoft.com/office/drawing/2014/main" xmlns="" id="{D2C9E095-20A3-45B6-B340-94169BBF4AC4}"/>
                </a:ext>
              </a:extLst>
            </p:cNvPr>
            <p:cNvSpPr txBox="1">
              <a:spLocks/>
            </p:cNvSpPr>
            <p:nvPr/>
          </p:nvSpPr>
          <p:spPr>
            <a:xfrm>
              <a:off x="4457102" y="5408838"/>
              <a:ext cx="1993143" cy="37841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r>
                <a:rPr lang="en-US" sz="1400" dirty="0">
                  <a:solidFill>
                    <a:srgbClr val="4472C4">
                      <a:lumMod val="50000"/>
                    </a:srgbClr>
                  </a:solidFill>
                  <a:latin typeface="HP Simplified" panose="020B0606020204020204" pitchFamily="34" charset="0"/>
                </a:rPr>
                <a:t>digitalent.kominfo.go.id</a:t>
              </a:r>
              <a:endParaRPr lang="en-US" sz="700" dirty="0">
                <a:solidFill>
                  <a:srgbClr val="4472C4">
                    <a:lumMod val="50000"/>
                  </a:srgbClr>
                </a:solidFill>
                <a:latin typeface="HP Simplified" panose="020B0606020204020204" pitchFamily="34" charset="0"/>
              </a:endParaRPr>
            </a:p>
          </p:txBody>
        </p:sp>
      </p:grpSp>
      <p:sp>
        <p:nvSpPr>
          <p:cNvPr id="2" name="Date Placeholder 1"/>
          <p:cNvSpPr>
            <a:spLocks noGrp="1"/>
          </p:cNvSpPr>
          <p:nvPr>
            <p:ph type="dt" sz="half" idx="10"/>
          </p:nvPr>
        </p:nvSpPr>
        <p:spPr/>
        <p:txBody>
          <a:bodyPr/>
          <a:lstStyle/>
          <a:p>
            <a:fld id="{ADFF0E6E-6192-4288-98C6-EBCB89A44A3E}" type="datetime1">
              <a:rPr lang="id-ID" smtClean="0">
                <a:solidFill>
                  <a:prstClr val="black">
                    <a:tint val="75000"/>
                  </a:prstClr>
                </a:solidFill>
              </a:rPr>
              <a:t>29/06/2019</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r>
              <a:rPr lang="en-US" smtClean="0">
                <a:solidFill>
                  <a:prstClr val="black">
                    <a:tint val="75000"/>
                  </a:prstClr>
                </a:solidFill>
              </a:rPr>
              <a:t>Machine Learning: Supervised vs. Unsupervisd</a:t>
            </a:r>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48A2BCBC-50EF-4175-83E0-F618B60D4316}" type="slidenum">
              <a:rPr lang="en-US" smtClean="0">
                <a:solidFill>
                  <a:prstClr val="black">
                    <a:tint val="75000"/>
                  </a:prstClr>
                </a:solidFill>
              </a:rPr>
              <a:pPr/>
              <a:t>27</a:t>
            </a:fld>
            <a:endParaRPr lang="en-US">
              <a:solidFill>
                <a:prstClr val="black">
                  <a:tint val="75000"/>
                </a:prstClr>
              </a:solidFill>
            </a:endParaRPr>
          </a:p>
        </p:txBody>
      </p:sp>
    </p:spTree>
    <p:extLst>
      <p:ext uri="{BB962C8B-B14F-4D97-AF65-F5344CB8AC3E}">
        <p14:creationId xmlns:p14="http://schemas.microsoft.com/office/powerpoint/2010/main" val="40197079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id-ID" dirty="0" smtClean="0"/>
              <a:t>Machine Learning Berdasarkan Campur Tangan Manusia</a:t>
            </a:r>
            <a:endParaRPr lang="id-ID" dirty="0"/>
          </a:p>
        </p:txBody>
      </p:sp>
      <p:sp>
        <p:nvSpPr>
          <p:cNvPr id="4" name="Date Placeholder 3"/>
          <p:cNvSpPr>
            <a:spLocks noGrp="1"/>
          </p:cNvSpPr>
          <p:nvPr>
            <p:ph type="dt" sz="half" idx="10"/>
          </p:nvPr>
        </p:nvSpPr>
        <p:spPr/>
        <p:txBody>
          <a:bodyPr/>
          <a:lstStyle/>
          <a:p>
            <a:fld id="{6FF94D7B-A6A7-4B73-B11D-576E1D03D348}" type="datetime1">
              <a:rPr lang="id-ID" smtClean="0"/>
              <a:t>29/06/2019</a:t>
            </a:fld>
            <a:endParaRPr lang="id-ID" dirty="0"/>
          </a:p>
        </p:txBody>
      </p:sp>
      <p:sp>
        <p:nvSpPr>
          <p:cNvPr id="5" name="Footer Placeholder 4"/>
          <p:cNvSpPr>
            <a:spLocks noGrp="1"/>
          </p:cNvSpPr>
          <p:nvPr>
            <p:ph type="ftr" sz="quarter" idx="11"/>
          </p:nvPr>
        </p:nvSpPr>
        <p:spPr/>
        <p:txBody>
          <a:bodyPr/>
          <a:lstStyle/>
          <a:p>
            <a:r>
              <a:rPr lang="en-US" smtClean="0"/>
              <a:t>Machine Learning: Supervised vs. Unsupervisd</a:t>
            </a:r>
            <a:endParaRPr lang="id-ID" dirty="0"/>
          </a:p>
        </p:txBody>
      </p:sp>
      <p:sp>
        <p:nvSpPr>
          <p:cNvPr id="6" name="Slide Number Placeholder 5"/>
          <p:cNvSpPr>
            <a:spLocks noGrp="1"/>
          </p:cNvSpPr>
          <p:nvPr>
            <p:ph type="sldNum" sz="quarter" idx="12"/>
          </p:nvPr>
        </p:nvSpPr>
        <p:spPr/>
        <p:txBody>
          <a:bodyPr/>
          <a:lstStyle/>
          <a:p>
            <a:fld id="{DF0E258F-04D6-46E9-8B77-0866F5CD991D}" type="slidenum">
              <a:rPr lang="id-ID" smtClean="0"/>
              <a:pPr/>
              <a:t>3</a:t>
            </a:fld>
            <a:endParaRPr lang="id-ID" dirty="0"/>
          </a:p>
        </p:txBody>
      </p:sp>
      <p:pic>
        <p:nvPicPr>
          <p:cNvPr id="25" name="Picture 24"/>
          <p:cNvPicPr>
            <a:picLocks noChangeAspect="1"/>
          </p:cNvPicPr>
          <p:nvPr/>
        </p:nvPicPr>
        <p:blipFill>
          <a:blip r:embed="rId3"/>
          <a:stretch>
            <a:fillRect/>
          </a:stretch>
        </p:blipFill>
        <p:spPr>
          <a:xfrm>
            <a:off x="1288066" y="1547921"/>
            <a:ext cx="6567869" cy="4547387"/>
          </a:xfrm>
          <a:prstGeom prst="rect">
            <a:avLst/>
          </a:prstGeom>
        </p:spPr>
      </p:pic>
    </p:spTree>
    <p:extLst>
      <p:ext uri="{BB962C8B-B14F-4D97-AF65-F5344CB8AC3E}">
        <p14:creationId xmlns:p14="http://schemas.microsoft.com/office/powerpoint/2010/main" val="37089426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pPr>
              <a:lnSpc>
                <a:spcPct val="100000"/>
              </a:lnSpc>
            </a:pPr>
            <a:r>
              <a:rPr lang="id-ID" dirty="0" smtClean="0"/>
              <a:t>Supervised Learning</a:t>
            </a:r>
            <a:endParaRPr lang="id-ID" dirty="0"/>
          </a:p>
        </p:txBody>
      </p:sp>
      <p:sp>
        <p:nvSpPr>
          <p:cNvPr id="8" name="Text Placeholder 7"/>
          <p:cNvSpPr>
            <a:spLocks noGrp="1"/>
          </p:cNvSpPr>
          <p:nvPr>
            <p:ph type="body" idx="1"/>
          </p:nvPr>
        </p:nvSpPr>
        <p:spPr/>
        <p:txBody>
          <a:bodyPr>
            <a:normAutofit fontScale="92500" lnSpcReduction="20000"/>
          </a:bodyPr>
          <a:lstStyle/>
          <a:p>
            <a:r>
              <a:rPr lang="id-ID" dirty="0" smtClean="0"/>
              <a:t>Bagian 1</a:t>
            </a:r>
            <a:endParaRPr lang="id-ID" dirty="0"/>
          </a:p>
        </p:txBody>
      </p:sp>
      <p:sp>
        <p:nvSpPr>
          <p:cNvPr id="4" name="Date Placeholder 3"/>
          <p:cNvSpPr>
            <a:spLocks noGrp="1"/>
          </p:cNvSpPr>
          <p:nvPr>
            <p:ph type="dt" sz="half" idx="10"/>
          </p:nvPr>
        </p:nvSpPr>
        <p:spPr/>
        <p:txBody>
          <a:bodyPr/>
          <a:lstStyle/>
          <a:p>
            <a:fld id="{94A770B0-B245-4E05-A758-BF9B19E66DAA}" type="datetime1">
              <a:rPr lang="id-ID" smtClean="0"/>
              <a:t>29/06/2019</a:t>
            </a:fld>
            <a:endParaRPr lang="id-ID"/>
          </a:p>
        </p:txBody>
      </p:sp>
      <p:sp>
        <p:nvSpPr>
          <p:cNvPr id="5" name="Footer Placeholder 4"/>
          <p:cNvSpPr>
            <a:spLocks noGrp="1"/>
          </p:cNvSpPr>
          <p:nvPr>
            <p:ph type="ftr" sz="quarter" idx="11"/>
          </p:nvPr>
        </p:nvSpPr>
        <p:spPr/>
        <p:txBody>
          <a:bodyPr/>
          <a:lstStyle/>
          <a:p>
            <a:r>
              <a:rPr lang="en-US" smtClean="0"/>
              <a:t>Machine Learning: Supervised vs. Unsupervisd</a:t>
            </a:r>
            <a:endParaRPr lang="id-ID" dirty="0"/>
          </a:p>
        </p:txBody>
      </p:sp>
      <p:sp>
        <p:nvSpPr>
          <p:cNvPr id="6" name="Slide Number Placeholder 5"/>
          <p:cNvSpPr>
            <a:spLocks noGrp="1"/>
          </p:cNvSpPr>
          <p:nvPr>
            <p:ph type="sldNum" sz="quarter" idx="12"/>
          </p:nvPr>
        </p:nvSpPr>
        <p:spPr/>
        <p:txBody>
          <a:bodyPr/>
          <a:lstStyle/>
          <a:p>
            <a:fld id="{DF0E258F-04D6-46E9-8B77-0866F5CD991D}" type="slidenum">
              <a:rPr lang="id-ID" smtClean="0"/>
              <a:pPr/>
              <a:t>4</a:t>
            </a:fld>
            <a:endParaRPr lang="id-ID" dirty="0"/>
          </a:p>
        </p:txBody>
      </p:sp>
    </p:spTree>
    <p:extLst>
      <p:ext uri="{BB962C8B-B14F-4D97-AF65-F5344CB8AC3E}">
        <p14:creationId xmlns:p14="http://schemas.microsoft.com/office/powerpoint/2010/main" val="182694816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smtClean="0"/>
              <a:t>Apa itu Supervised Learning ?</a:t>
            </a:r>
            <a:endParaRPr lang="id-ID" dirty="0"/>
          </a:p>
        </p:txBody>
      </p:sp>
      <p:sp>
        <p:nvSpPr>
          <p:cNvPr id="7" name="Content Placeholder 6"/>
          <p:cNvSpPr>
            <a:spLocks noGrp="1"/>
          </p:cNvSpPr>
          <p:nvPr>
            <p:ph idx="1"/>
          </p:nvPr>
        </p:nvSpPr>
        <p:spPr>
          <a:xfrm>
            <a:off x="184897" y="1909011"/>
            <a:ext cx="4889379" cy="4267200"/>
          </a:xfrm>
        </p:spPr>
        <p:txBody>
          <a:bodyPr anchor="ctr"/>
          <a:lstStyle/>
          <a:p>
            <a:pPr marL="457200" lvl="1" indent="0">
              <a:buNone/>
            </a:pPr>
            <a:endParaRPr lang="id-ID" dirty="0"/>
          </a:p>
          <a:p>
            <a:pPr lvl="1"/>
            <a:endParaRPr lang="id-ID" dirty="0" smtClean="0"/>
          </a:p>
          <a:p>
            <a:pPr marL="0" indent="0">
              <a:buNone/>
            </a:pPr>
            <a:endParaRPr lang="id-ID" dirty="0"/>
          </a:p>
        </p:txBody>
      </p:sp>
      <p:sp>
        <p:nvSpPr>
          <p:cNvPr id="4" name="Date Placeholder 3"/>
          <p:cNvSpPr>
            <a:spLocks noGrp="1"/>
          </p:cNvSpPr>
          <p:nvPr>
            <p:ph type="dt" sz="half" idx="10"/>
          </p:nvPr>
        </p:nvSpPr>
        <p:spPr/>
        <p:txBody>
          <a:bodyPr/>
          <a:lstStyle/>
          <a:p>
            <a:fld id="{12935DEB-BDD2-4938-A2C3-C8EE439DF649}" type="datetime1">
              <a:rPr lang="id-ID" smtClean="0"/>
              <a:t>29/06/2019</a:t>
            </a:fld>
            <a:endParaRPr lang="id-ID"/>
          </a:p>
        </p:txBody>
      </p:sp>
      <p:sp>
        <p:nvSpPr>
          <p:cNvPr id="5" name="Footer Placeholder 4"/>
          <p:cNvSpPr>
            <a:spLocks noGrp="1"/>
          </p:cNvSpPr>
          <p:nvPr>
            <p:ph type="ftr" sz="quarter" idx="11"/>
          </p:nvPr>
        </p:nvSpPr>
        <p:spPr/>
        <p:txBody>
          <a:bodyPr/>
          <a:lstStyle/>
          <a:p>
            <a:r>
              <a:rPr lang="en-US" smtClean="0"/>
              <a:t>Machine Learning: Supervised vs. Unsupervisd</a:t>
            </a:r>
            <a:endParaRPr lang="id-ID" dirty="0"/>
          </a:p>
        </p:txBody>
      </p:sp>
      <p:sp>
        <p:nvSpPr>
          <p:cNvPr id="6" name="Slide Number Placeholder 5"/>
          <p:cNvSpPr>
            <a:spLocks noGrp="1"/>
          </p:cNvSpPr>
          <p:nvPr>
            <p:ph type="sldNum" sz="quarter" idx="12"/>
          </p:nvPr>
        </p:nvSpPr>
        <p:spPr/>
        <p:txBody>
          <a:bodyPr/>
          <a:lstStyle/>
          <a:p>
            <a:fld id="{DF0E258F-04D6-46E9-8B77-0866F5CD991D}" type="slidenum">
              <a:rPr lang="id-ID" smtClean="0"/>
              <a:pPr/>
              <a:t>5</a:t>
            </a:fld>
            <a:endParaRPr lang="id-ID" dirty="0"/>
          </a:p>
        </p:txBody>
      </p:sp>
      <p:pic>
        <p:nvPicPr>
          <p:cNvPr id="8"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29687" t="41581" r="39531" b="19854"/>
          <a:stretch/>
        </p:blipFill>
        <p:spPr bwMode="auto">
          <a:xfrm>
            <a:off x="4997002" y="1648497"/>
            <a:ext cx="4005330" cy="3364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224589" y="1648497"/>
            <a:ext cx="4772413" cy="2862322"/>
          </a:xfrm>
          <a:prstGeom prst="rect">
            <a:avLst/>
          </a:prstGeom>
        </p:spPr>
        <p:txBody>
          <a:bodyPr wrap="square">
            <a:spAutoFit/>
          </a:bodyPr>
          <a:lstStyle/>
          <a:p>
            <a:pPr marL="285750" indent="-285750">
              <a:buFont typeface="Arial" pitchFamily="34" charset="0"/>
              <a:buChar char="•"/>
            </a:pPr>
            <a:r>
              <a:rPr lang="id-ID" sz="2000" dirty="0" smtClean="0"/>
              <a:t>Model Supervised Learning yaitu Mengajarkan </a:t>
            </a:r>
            <a:r>
              <a:rPr lang="id-ID" sz="2000" dirty="0"/>
              <a:t>model dengan pengetahuan sehingga </a:t>
            </a:r>
            <a:r>
              <a:rPr lang="id-ID" sz="2000" dirty="0" smtClean="0"/>
              <a:t>dapat </a:t>
            </a:r>
            <a:r>
              <a:rPr lang="id-ID" sz="2000" dirty="0"/>
              <a:t>memprediksikannya di masa mendatang</a:t>
            </a:r>
            <a:r>
              <a:rPr lang="id-ID" sz="2000" dirty="0" smtClean="0"/>
              <a:t>.</a:t>
            </a:r>
          </a:p>
          <a:p>
            <a:pPr marL="285750" indent="-285750">
              <a:buFont typeface="Arial" pitchFamily="34" charset="0"/>
              <a:buChar char="•"/>
            </a:pPr>
            <a:endParaRPr lang="id-ID" sz="2000" dirty="0" smtClean="0"/>
          </a:p>
          <a:p>
            <a:pPr marL="285750" indent="-285750">
              <a:buFont typeface="Arial" pitchFamily="34" charset="0"/>
              <a:buChar char="•"/>
            </a:pPr>
            <a:r>
              <a:rPr lang="id-ID" sz="2000" dirty="0" smtClean="0"/>
              <a:t>Mengajarkan </a:t>
            </a:r>
            <a:r>
              <a:rPr lang="id-ID" sz="2000" dirty="0"/>
              <a:t>model </a:t>
            </a:r>
            <a:r>
              <a:rPr lang="id-ID" sz="2000" dirty="0" smtClean="0"/>
              <a:t>dan </a:t>
            </a:r>
            <a:r>
              <a:rPr lang="id-ID" sz="2000" dirty="0"/>
              <a:t>melatihnya dengan beberapa data dari dataset </a:t>
            </a:r>
            <a:r>
              <a:rPr lang="id-ID" sz="2000" dirty="0" smtClean="0"/>
              <a:t> yang berlabel</a:t>
            </a:r>
            <a:r>
              <a:rPr lang="id-ID" sz="2000" dirty="0"/>
              <a:t>.</a:t>
            </a:r>
          </a:p>
        </p:txBody>
      </p:sp>
    </p:spTree>
    <p:extLst>
      <p:ext uri="{BB962C8B-B14F-4D97-AF65-F5344CB8AC3E}">
        <p14:creationId xmlns:p14="http://schemas.microsoft.com/office/powerpoint/2010/main" val="19219317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id-ID"/>
          </a:p>
        </p:txBody>
      </p:sp>
      <p:sp>
        <p:nvSpPr>
          <p:cNvPr id="4" name="Date Placeholder 3"/>
          <p:cNvSpPr>
            <a:spLocks noGrp="1"/>
          </p:cNvSpPr>
          <p:nvPr>
            <p:ph type="dt" sz="half" idx="10"/>
          </p:nvPr>
        </p:nvSpPr>
        <p:spPr/>
        <p:txBody>
          <a:bodyPr/>
          <a:lstStyle/>
          <a:p>
            <a:fld id="{F6234B4D-8A8C-4C90-911C-6C1784112631}" type="datetime1">
              <a:rPr lang="id-ID" smtClean="0"/>
              <a:t>29/06/2019</a:t>
            </a:fld>
            <a:endParaRPr lang="id-ID" dirty="0"/>
          </a:p>
        </p:txBody>
      </p:sp>
      <p:sp>
        <p:nvSpPr>
          <p:cNvPr id="5" name="Footer Placeholder 4"/>
          <p:cNvSpPr>
            <a:spLocks noGrp="1"/>
          </p:cNvSpPr>
          <p:nvPr>
            <p:ph type="ftr" sz="quarter" idx="11"/>
          </p:nvPr>
        </p:nvSpPr>
        <p:spPr/>
        <p:txBody>
          <a:bodyPr/>
          <a:lstStyle/>
          <a:p>
            <a:r>
              <a:rPr lang="en-US" smtClean="0"/>
              <a:t>Machine Learning: Supervised vs. Unsupervisd</a:t>
            </a:r>
            <a:endParaRPr lang="id-ID" dirty="0"/>
          </a:p>
        </p:txBody>
      </p:sp>
      <p:sp>
        <p:nvSpPr>
          <p:cNvPr id="6" name="Slide Number Placeholder 5"/>
          <p:cNvSpPr>
            <a:spLocks noGrp="1"/>
          </p:cNvSpPr>
          <p:nvPr>
            <p:ph type="sldNum" sz="quarter" idx="12"/>
          </p:nvPr>
        </p:nvSpPr>
        <p:spPr/>
        <p:txBody>
          <a:bodyPr/>
          <a:lstStyle/>
          <a:p>
            <a:fld id="{DF0E258F-04D6-46E9-8B77-0866F5CD991D}" type="slidenum">
              <a:rPr lang="id-ID" smtClean="0"/>
              <a:pPr/>
              <a:t>6</a:t>
            </a:fld>
            <a:endParaRPr lang="id-ID" dirty="0"/>
          </a:p>
        </p:txBody>
      </p:sp>
      <p:sp>
        <p:nvSpPr>
          <p:cNvPr id="7" name="Rectangle 6"/>
          <p:cNvSpPr/>
          <p:nvPr/>
        </p:nvSpPr>
        <p:spPr>
          <a:xfrm>
            <a:off x="3532702" y="3054501"/>
            <a:ext cx="2791326" cy="2344439"/>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err="1" smtClean="0">
                <a:solidFill>
                  <a:schemeClr val="tx1"/>
                </a:solidFill>
              </a:rPr>
              <a:t>Algoritma</a:t>
            </a:r>
            <a:endParaRPr lang="en-US" dirty="0" smtClean="0">
              <a:solidFill>
                <a:schemeClr val="tx1"/>
              </a:solidFill>
            </a:endParaRPr>
          </a:p>
          <a:p>
            <a:pPr algn="ctr"/>
            <a:r>
              <a:rPr lang="en-US" dirty="0" smtClean="0">
                <a:solidFill>
                  <a:schemeClr val="tx1"/>
                </a:solidFill>
              </a:rPr>
              <a:t>Machine Learning</a:t>
            </a:r>
            <a:endParaRPr lang="en-US" dirty="0">
              <a:solidFill>
                <a:schemeClr val="tx1"/>
              </a:solidFill>
            </a:endParaRPr>
          </a:p>
        </p:txBody>
      </p:sp>
      <p:sp>
        <p:nvSpPr>
          <p:cNvPr id="8" name="Oval 7"/>
          <p:cNvSpPr/>
          <p:nvPr/>
        </p:nvSpPr>
        <p:spPr>
          <a:xfrm>
            <a:off x="431992" y="3535765"/>
            <a:ext cx="1698171" cy="1258160"/>
          </a:xfrm>
          <a:prstGeom prst="ellipse">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smtClean="0">
                <a:solidFill>
                  <a:schemeClr val="tx1"/>
                </a:solidFill>
              </a:rPr>
              <a:t>Data </a:t>
            </a:r>
          </a:p>
          <a:p>
            <a:pPr algn="ctr"/>
            <a:r>
              <a:rPr lang="en-US" dirty="0" smtClean="0">
                <a:solidFill>
                  <a:schemeClr val="tx1"/>
                </a:solidFill>
              </a:rPr>
              <a:t>Input</a:t>
            </a:r>
            <a:endParaRPr lang="en-US" dirty="0">
              <a:solidFill>
                <a:schemeClr val="tx1"/>
              </a:solidFill>
            </a:endParaRPr>
          </a:p>
        </p:txBody>
      </p:sp>
      <p:sp>
        <p:nvSpPr>
          <p:cNvPr id="9" name="Hexagon 8"/>
          <p:cNvSpPr/>
          <p:nvPr/>
        </p:nvSpPr>
        <p:spPr>
          <a:xfrm>
            <a:off x="7403432" y="3693894"/>
            <a:ext cx="1423164" cy="907526"/>
          </a:xfrm>
          <a:prstGeom prst="hexagon">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smtClean="0">
                <a:solidFill>
                  <a:schemeClr val="tx1"/>
                </a:solidFill>
              </a:rPr>
              <a:t>Data</a:t>
            </a:r>
          </a:p>
          <a:p>
            <a:pPr algn="ctr"/>
            <a:r>
              <a:rPr lang="en-US" dirty="0" err="1" smtClean="0">
                <a:solidFill>
                  <a:schemeClr val="tx1"/>
                </a:solidFill>
              </a:rPr>
              <a:t>Ouput</a:t>
            </a:r>
            <a:endParaRPr lang="en-US" dirty="0">
              <a:solidFill>
                <a:schemeClr val="tx1"/>
              </a:solidFill>
            </a:endParaRPr>
          </a:p>
        </p:txBody>
      </p:sp>
      <p:sp>
        <p:nvSpPr>
          <p:cNvPr id="10" name="Right Arrow 9"/>
          <p:cNvSpPr/>
          <p:nvPr/>
        </p:nvSpPr>
        <p:spPr>
          <a:xfrm>
            <a:off x="2384545" y="3927650"/>
            <a:ext cx="845648" cy="6325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1" name="Right Arrow 10"/>
          <p:cNvSpPr/>
          <p:nvPr/>
        </p:nvSpPr>
        <p:spPr>
          <a:xfrm>
            <a:off x="6414551" y="3811918"/>
            <a:ext cx="845648" cy="6325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2" name="Left-Right Arrow 11"/>
          <p:cNvSpPr/>
          <p:nvPr/>
        </p:nvSpPr>
        <p:spPr>
          <a:xfrm>
            <a:off x="136357" y="2298230"/>
            <a:ext cx="3107585" cy="728771"/>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err="1" smtClean="0"/>
              <a:t>Tersedia</a:t>
            </a:r>
            <a:endParaRPr lang="en-US" dirty="0"/>
          </a:p>
        </p:txBody>
      </p:sp>
      <p:sp>
        <p:nvSpPr>
          <p:cNvPr id="13" name="Left-Right Arrow 12"/>
          <p:cNvSpPr/>
          <p:nvPr/>
        </p:nvSpPr>
        <p:spPr>
          <a:xfrm>
            <a:off x="6365278" y="2284480"/>
            <a:ext cx="2634342" cy="63366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id-ID"/>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err="1" smtClean="0"/>
              <a:t>Tersedia</a:t>
            </a:r>
            <a:endParaRPr lang="en-US" dirty="0"/>
          </a:p>
        </p:txBody>
      </p:sp>
    </p:spTree>
    <p:extLst>
      <p:ext uri="{BB962C8B-B14F-4D97-AF65-F5344CB8AC3E}">
        <p14:creationId xmlns:p14="http://schemas.microsoft.com/office/powerpoint/2010/main" val="41432686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a:t>Apa itu Supervised Learning ?</a:t>
            </a:r>
          </a:p>
        </p:txBody>
      </p:sp>
      <p:sp>
        <p:nvSpPr>
          <p:cNvPr id="4" name="Date Placeholder 3"/>
          <p:cNvSpPr>
            <a:spLocks noGrp="1"/>
          </p:cNvSpPr>
          <p:nvPr>
            <p:ph type="dt" sz="half" idx="10"/>
          </p:nvPr>
        </p:nvSpPr>
        <p:spPr/>
        <p:txBody>
          <a:bodyPr/>
          <a:lstStyle/>
          <a:p>
            <a:fld id="{DD006707-7213-4DA0-9E1F-C2CF1882D38E}" type="datetime1">
              <a:rPr lang="id-ID" smtClean="0"/>
              <a:t>29/06/2019</a:t>
            </a:fld>
            <a:endParaRPr lang="id-ID" dirty="0"/>
          </a:p>
        </p:txBody>
      </p:sp>
      <p:sp>
        <p:nvSpPr>
          <p:cNvPr id="5" name="Footer Placeholder 4"/>
          <p:cNvSpPr>
            <a:spLocks noGrp="1"/>
          </p:cNvSpPr>
          <p:nvPr>
            <p:ph type="ftr" sz="quarter" idx="11"/>
          </p:nvPr>
        </p:nvSpPr>
        <p:spPr/>
        <p:txBody>
          <a:bodyPr/>
          <a:lstStyle/>
          <a:p>
            <a:r>
              <a:rPr lang="en-US" smtClean="0"/>
              <a:t>Machine Learning: Supervised vs. Unsupervisd</a:t>
            </a:r>
            <a:endParaRPr lang="id-ID" dirty="0"/>
          </a:p>
        </p:txBody>
      </p:sp>
      <p:sp>
        <p:nvSpPr>
          <p:cNvPr id="6" name="Slide Number Placeholder 5"/>
          <p:cNvSpPr>
            <a:spLocks noGrp="1"/>
          </p:cNvSpPr>
          <p:nvPr>
            <p:ph type="sldNum" sz="quarter" idx="12"/>
          </p:nvPr>
        </p:nvSpPr>
        <p:spPr/>
        <p:txBody>
          <a:bodyPr/>
          <a:lstStyle/>
          <a:p>
            <a:fld id="{DF0E258F-04D6-46E9-8B77-0866F5CD991D}" type="slidenum">
              <a:rPr lang="id-ID" smtClean="0"/>
              <a:pPr/>
              <a:t>7</a:t>
            </a:fld>
            <a:endParaRPr lang="id-ID" dirty="0"/>
          </a:p>
        </p:txBody>
      </p:sp>
      <p:pic>
        <p:nvPicPr>
          <p:cNvPr id="7" name="Google Shape;144;p31"/>
          <p:cNvPicPr preferRelativeResize="0">
            <a:picLocks noGrp="1"/>
          </p:cNvPicPr>
          <p:nvPr>
            <p:ph idx="1"/>
          </p:nvPr>
        </p:nvPicPr>
        <p:blipFill rotWithShape="1">
          <a:blip r:embed="rId2">
            <a:alphaModFix/>
          </a:blip>
          <a:srcRect l="4721" t="34024" r="24381" b="22178"/>
          <a:stretch/>
        </p:blipFill>
        <p:spPr>
          <a:xfrm>
            <a:off x="287501" y="2646948"/>
            <a:ext cx="8448265" cy="2935705"/>
          </a:xfrm>
          <a:prstGeom prst="rect">
            <a:avLst/>
          </a:prstGeom>
          <a:noFill/>
          <a:ln>
            <a:noFill/>
          </a:ln>
        </p:spPr>
      </p:pic>
      <p:sp>
        <p:nvSpPr>
          <p:cNvPr id="8" name="TextBox 7"/>
          <p:cNvSpPr txBox="1"/>
          <p:nvPr/>
        </p:nvSpPr>
        <p:spPr>
          <a:xfrm>
            <a:off x="1058779" y="1700463"/>
            <a:ext cx="6288505" cy="707886"/>
          </a:xfrm>
          <a:prstGeom prst="rect">
            <a:avLst/>
          </a:prstGeom>
          <a:noFill/>
        </p:spPr>
        <p:txBody>
          <a:bodyPr wrap="square" rtlCol="0">
            <a:spAutoFit/>
          </a:bodyPr>
          <a:lstStyle/>
          <a:p>
            <a:pPr marL="285750" indent="-285750" algn="just">
              <a:buFont typeface="Arial" pitchFamily="34" charset="0"/>
              <a:buChar char="•"/>
            </a:pPr>
            <a:r>
              <a:rPr lang="id-ID" sz="2000" dirty="0"/>
              <a:t>Mengajarkan model dan melatihnya dengan beberapa data dari dataset  yang berlabel.</a:t>
            </a:r>
          </a:p>
        </p:txBody>
      </p:sp>
    </p:spTree>
    <p:extLst>
      <p:ext uri="{BB962C8B-B14F-4D97-AF65-F5344CB8AC3E}">
        <p14:creationId xmlns:p14="http://schemas.microsoft.com/office/powerpoint/2010/main" val="411154802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a:t>Apa itu Supervised Learning ?</a:t>
            </a:r>
          </a:p>
        </p:txBody>
      </p:sp>
      <p:sp>
        <p:nvSpPr>
          <p:cNvPr id="4" name="Date Placeholder 3"/>
          <p:cNvSpPr>
            <a:spLocks noGrp="1"/>
          </p:cNvSpPr>
          <p:nvPr>
            <p:ph type="dt" sz="half" idx="10"/>
          </p:nvPr>
        </p:nvSpPr>
        <p:spPr/>
        <p:txBody>
          <a:bodyPr/>
          <a:lstStyle/>
          <a:p>
            <a:fld id="{39A0626C-B8BB-4C2E-9027-FFDA98FC4805}" type="datetime1">
              <a:rPr lang="id-ID" smtClean="0"/>
              <a:t>29/06/2019</a:t>
            </a:fld>
            <a:endParaRPr lang="id-ID" dirty="0"/>
          </a:p>
        </p:txBody>
      </p:sp>
      <p:sp>
        <p:nvSpPr>
          <p:cNvPr id="5" name="Footer Placeholder 4"/>
          <p:cNvSpPr>
            <a:spLocks noGrp="1"/>
          </p:cNvSpPr>
          <p:nvPr>
            <p:ph type="ftr" sz="quarter" idx="11"/>
          </p:nvPr>
        </p:nvSpPr>
        <p:spPr/>
        <p:txBody>
          <a:bodyPr/>
          <a:lstStyle/>
          <a:p>
            <a:r>
              <a:rPr lang="en-US" smtClean="0"/>
              <a:t>Machine Learning: Supervised vs. Unsupervisd</a:t>
            </a:r>
            <a:endParaRPr lang="id-ID" dirty="0"/>
          </a:p>
        </p:txBody>
      </p:sp>
      <p:sp>
        <p:nvSpPr>
          <p:cNvPr id="6" name="Slide Number Placeholder 5"/>
          <p:cNvSpPr>
            <a:spLocks noGrp="1"/>
          </p:cNvSpPr>
          <p:nvPr>
            <p:ph type="sldNum" sz="quarter" idx="12"/>
          </p:nvPr>
        </p:nvSpPr>
        <p:spPr/>
        <p:txBody>
          <a:bodyPr/>
          <a:lstStyle/>
          <a:p>
            <a:fld id="{DF0E258F-04D6-46E9-8B77-0866F5CD991D}" type="slidenum">
              <a:rPr lang="id-ID" smtClean="0"/>
              <a:pPr/>
              <a:t>8</a:t>
            </a:fld>
            <a:endParaRPr lang="id-ID" dirty="0"/>
          </a:p>
        </p:txBody>
      </p:sp>
      <p:pic>
        <p:nvPicPr>
          <p:cNvPr id="7" name="Picture 2"/>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l="29546" t="39472" r="10216" b="22150"/>
          <a:stretch/>
        </p:blipFill>
        <p:spPr bwMode="auto">
          <a:xfrm>
            <a:off x="673015" y="2229852"/>
            <a:ext cx="7837657" cy="2807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1688222" y="1620253"/>
            <a:ext cx="5807242" cy="400110"/>
          </a:xfrm>
          <a:prstGeom prst="rect">
            <a:avLst/>
          </a:prstGeom>
          <a:noFill/>
        </p:spPr>
        <p:txBody>
          <a:bodyPr wrap="square" rtlCol="0">
            <a:spAutoFit/>
          </a:bodyPr>
          <a:lstStyle/>
          <a:p>
            <a:pPr algn="ctr"/>
            <a:r>
              <a:rPr lang="id-ID" sz="2000" dirty="0" smtClean="0"/>
              <a:t>Mengajarkan model dengan data berlabel</a:t>
            </a:r>
            <a:endParaRPr lang="id-ID" sz="2000" dirty="0"/>
          </a:p>
        </p:txBody>
      </p:sp>
      <p:sp>
        <p:nvSpPr>
          <p:cNvPr id="9" name="TextBox 8"/>
          <p:cNvSpPr txBox="1"/>
          <p:nvPr/>
        </p:nvSpPr>
        <p:spPr>
          <a:xfrm>
            <a:off x="1267326" y="4989095"/>
            <a:ext cx="6561221" cy="923330"/>
          </a:xfrm>
          <a:prstGeom prst="rect">
            <a:avLst/>
          </a:prstGeom>
          <a:noFill/>
        </p:spPr>
        <p:txBody>
          <a:bodyPr wrap="square" rtlCol="0">
            <a:spAutoFit/>
          </a:bodyPr>
          <a:lstStyle/>
          <a:p>
            <a:pPr algn="ctr"/>
            <a:r>
              <a:rPr lang="id-ID" dirty="0" smtClean="0"/>
              <a:t>Data historis pasien kanker yang terdiri dari komponen clump, unifSize, UnifShape, MargAdh, SingEplSize, bareNuc, BlandChrom, NormNucl, Mit dan Class. </a:t>
            </a:r>
            <a:endParaRPr lang="id-ID" dirty="0"/>
          </a:p>
        </p:txBody>
      </p:sp>
    </p:spTree>
    <p:extLst>
      <p:ext uri="{BB962C8B-B14F-4D97-AF65-F5344CB8AC3E}">
        <p14:creationId xmlns:p14="http://schemas.microsoft.com/office/powerpoint/2010/main" val="35349038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a:t>Apa itu Supervised Learning ?</a:t>
            </a:r>
          </a:p>
        </p:txBody>
      </p:sp>
      <p:sp>
        <p:nvSpPr>
          <p:cNvPr id="4" name="Date Placeholder 3"/>
          <p:cNvSpPr>
            <a:spLocks noGrp="1"/>
          </p:cNvSpPr>
          <p:nvPr>
            <p:ph type="dt" sz="half" idx="10"/>
          </p:nvPr>
        </p:nvSpPr>
        <p:spPr/>
        <p:txBody>
          <a:bodyPr/>
          <a:lstStyle/>
          <a:p>
            <a:fld id="{F9717369-8A2F-4508-AB7C-D34E6AAF771E}" type="datetime1">
              <a:rPr lang="id-ID" smtClean="0"/>
              <a:t>29/06/2019</a:t>
            </a:fld>
            <a:endParaRPr lang="id-ID" dirty="0"/>
          </a:p>
        </p:txBody>
      </p:sp>
      <p:sp>
        <p:nvSpPr>
          <p:cNvPr id="5" name="Footer Placeholder 4"/>
          <p:cNvSpPr>
            <a:spLocks noGrp="1"/>
          </p:cNvSpPr>
          <p:nvPr>
            <p:ph type="ftr" sz="quarter" idx="11"/>
          </p:nvPr>
        </p:nvSpPr>
        <p:spPr/>
        <p:txBody>
          <a:bodyPr/>
          <a:lstStyle/>
          <a:p>
            <a:r>
              <a:rPr lang="en-US" smtClean="0"/>
              <a:t>Machine Learning: Supervised vs. Unsupervisd</a:t>
            </a:r>
            <a:endParaRPr lang="id-ID" dirty="0"/>
          </a:p>
        </p:txBody>
      </p:sp>
      <p:sp>
        <p:nvSpPr>
          <p:cNvPr id="6" name="Slide Number Placeholder 5"/>
          <p:cNvSpPr>
            <a:spLocks noGrp="1"/>
          </p:cNvSpPr>
          <p:nvPr>
            <p:ph type="sldNum" sz="quarter" idx="12"/>
          </p:nvPr>
        </p:nvSpPr>
        <p:spPr/>
        <p:txBody>
          <a:bodyPr/>
          <a:lstStyle/>
          <a:p>
            <a:fld id="{DF0E258F-04D6-46E9-8B77-0866F5CD991D}" type="slidenum">
              <a:rPr lang="id-ID" smtClean="0"/>
              <a:pPr/>
              <a:t>9</a:t>
            </a:fld>
            <a:endParaRPr lang="id-ID" dirty="0"/>
          </a:p>
        </p:txBody>
      </p:sp>
      <p:pic>
        <p:nvPicPr>
          <p:cNvPr id="7" name="Picture 2"/>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l="32926" t="40880" r="13351" b="22059"/>
          <a:stretch/>
        </p:blipFill>
        <p:spPr bwMode="auto">
          <a:xfrm>
            <a:off x="621193" y="2031012"/>
            <a:ext cx="7858590" cy="30480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1427747" y="1620253"/>
            <a:ext cx="5807242" cy="400110"/>
          </a:xfrm>
          <a:prstGeom prst="rect">
            <a:avLst/>
          </a:prstGeom>
          <a:noFill/>
        </p:spPr>
        <p:txBody>
          <a:bodyPr wrap="square" rtlCol="0">
            <a:spAutoFit/>
          </a:bodyPr>
          <a:lstStyle/>
          <a:p>
            <a:r>
              <a:rPr lang="id-ID" sz="2000" dirty="0" smtClean="0"/>
              <a:t>Mengajarkan model dengan data berlabel</a:t>
            </a:r>
            <a:endParaRPr lang="id-ID" sz="2000" dirty="0"/>
          </a:p>
        </p:txBody>
      </p:sp>
      <p:sp>
        <p:nvSpPr>
          <p:cNvPr id="9" name="Rectangle 8"/>
          <p:cNvSpPr/>
          <p:nvPr/>
        </p:nvSpPr>
        <p:spPr>
          <a:xfrm>
            <a:off x="954505" y="5079013"/>
            <a:ext cx="7191967" cy="369332"/>
          </a:xfrm>
          <a:prstGeom prst="rect">
            <a:avLst/>
          </a:prstGeom>
        </p:spPr>
        <p:txBody>
          <a:bodyPr wrap="square">
            <a:spAutoFit/>
          </a:bodyPr>
          <a:lstStyle/>
          <a:p>
            <a:r>
              <a:rPr lang="id-ID" dirty="0"/>
              <a:t>Class adalah data berlabel dari karakteristik data.</a:t>
            </a:r>
          </a:p>
        </p:txBody>
      </p:sp>
    </p:spTree>
    <p:extLst>
      <p:ext uri="{BB962C8B-B14F-4D97-AF65-F5344CB8AC3E}">
        <p14:creationId xmlns:p14="http://schemas.microsoft.com/office/powerpoint/2010/main" val="35376638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ustom 2">
      <a:majorFont>
        <a:latin typeface="Product Sans"/>
        <a:ea typeface=""/>
        <a:cs typeface=""/>
      </a:majorFont>
      <a:minorFont>
        <a:latin typeface="Product Sans"/>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1173</TotalTime>
  <Words>1219</Words>
  <Application>Microsoft Office PowerPoint</Application>
  <PresentationFormat>On-screen Show (4:3)</PresentationFormat>
  <Paragraphs>242</Paragraphs>
  <Slides>27</Slides>
  <Notes>15</Notes>
  <HiddenSlides>0</HiddenSlides>
  <MMClips>0</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27</vt:i4>
      </vt:variant>
    </vt:vector>
  </HeadingPairs>
  <TitlesOfParts>
    <vt:vector size="37" baseType="lpstr">
      <vt:lpstr>Arial</vt:lpstr>
      <vt:lpstr>Calibri</vt:lpstr>
      <vt:lpstr>Calibri Light</vt:lpstr>
      <vt:lpstr>Courier New</vt:lpstr>
      <vt:lpstr>HP Simplified</vt:lpstr>
      <vt:lpstr>Product Sans</vt:lpstr>
      <vt:lpstr>Segoe UI Light</vt:lpstr>
      <vt:lpstr>Office Theme</vt:lpstr>
      <vt:lpstr>1_Office Theme</vt:lpstr>
      <vt:lpstr>2_Office Theme</vt:lpstr>
      <vt:lpstr>PowerPoint Presentation</vt:lpstr>
      <vt:lpstr>Supervised vs. Unsupervised</vt:lpstr>
      <vt:lpstr>Machine Learning Berdasarkan Campur Tangan Manusia</vt:lpstr>
      <vt:lpstr>Supervised Learning</vt:lpstr>
      <vt:lpstr>Apa itu Supervised Learning ?</vt:lpstr>
      <vt:lpstr>PowerPoint Presentation</vt:lpstr>
      <vt:lpstr>Apa itu Supervised Learning ?</vt:lpstr>
      <vt:lpstr>Apa itu Supervised Learning ?</vt:lpstr>
      <vt:lpstr>Apa itu Supervised Learning ?</vt:lpstr>
      <vt:lpstr>Apa itu Supervised Learning ?</vt:lpstr>
      <vt:lpstr>Supervised Learning</vt:lpstr>
      <vt:lpstr>Tipe Supervised Learning</vt:lpstr>
      <vt:lpstr>Tipe Supervised Learning</vt:lpstr>
      <vt:lpstr>Apa itu Klasifikasi ?</vt:lpstr>
      <vt:lpstr>Apa itu Regresi ?</vt:lpstr>
      <vt:lpstr>Algoritma Supervised Learning</vt:lpstr>
      <vt:lpstr>Unsupervised Learning</vt:lpstr>
      <vt:lpstr>Apa itu Unsupervised Learning ?</vt:lpstr>
      <vt:lpstr>PowerPoint Presentation</vt:lpstr>
      <vt:lpstr>Apa itu Unsupervised Learning ?</vt:lpstr>
      <vt:lpstr>Apa itu Unsupervised Learning ?</vt:lpstr>
      <vt:lpstr>Unsupervised Learning</vt:lpstr>
      <vt:lpstr>Teknik Unsupervised Learning</vt:lpstr>
      <vt:lpstr>Apa itu Clustering ?</vt:lpstr>
      <vt:lpstr>Apa itu Clustering ?</vt:lpstr>
      <vt:lpstr>Supervised vs Unsupervised</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ASUS</dc:creator>
  <cp:lastModifiedBy>ASUS</cp:lastModifiedBy>
  <cp:revision>147</cp:revision>
  <dcterms:created xsi:type="dcterms:W3CDTF">2019-04-17T03:34:48Z</dcterms:created>
  <dcterms:modified xsi:type="dcterms:W3CDTF">2019-06-28T17:36:17Z</dcterms:modified>
</cp:coreProperties>
</file>